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256" r:id="rId2"/>
    <p:sldId id="334" r:id="rId3"/>
    <p:sldId id="263" r:id="rId4"/>
    <p:sldId id="264" r:id="rId5"/>
    <p:sldId id="266" r:id="rId6"/>
    <p:sldId id="275" r:id="rId7"/>
    <p:sldId id="276" r:id="rId8"/>
    <p:sldId id="277" r:id="rId9"/>
    <p:sldId id="265" r:id="rId10"/>
    <p:sldId id="267" r:id="rId11"/>
    <p:sldId id="273" r:id="rId12"/>
    <p:sldId id="268" r:id="rId13"/>
    <p:sldId id="269" r:id="rId14"/>
    <p:sldId id="274" r:id="rId15"/>
    <p:sldId id="270" r:id="rId16"/>
    <p:sldId id="292" r:id="rId17"/>
    <p:sldId id="307" r:id="rId18"/>
    <p:sldId id="293" r:id="rId19"/>
    <p:sldId id="306" r:id="rId20"/>
    <p:sldId id="271" r:id="rId21"/>
    <p:sldId id="294" r:id="rId22"/>
    <p:sldId id="297" r:id="rId23"/>
    <p:sldId id="298" r:id="rId24"/>
    <p:sldId id="299" r:id="rId25"/>
    <p:sldId id="300" r:id="rId26"/>
    <p:sldId id="301" r:id="rId27"/>
    <p:sldId id="308" r:id="rId28"/>
    <p:sldId id="295" r:id="rId29"/>
    <p:sldId id="302" r:id="rId30"/>
    <p:sldId id="303" r:id="rId31"/>
    <p:sldId id="284" r:id="rId32"/>
    <p:sldId id="285" r:id="rId33"/>
    <p:sldId id="291" r:id="rId34"/>
    <p:sldId id="304" r:id="rId35"/>
    <p:sldId id="305" r:id="rId36"/>
    <p:sldId id="311" r:id="rId37"/>
    <p:sldId id="309" r:id="rId38"/>
    <p:sldId id="310" r:id="rId39"/>
    <p:sldId id="286" r:id="rId40"/>
    <p:sldId id="287" r:id="rId41"/>
    <p:sldId id="288" r:id="rId42"/>
    <p:sldId id="317" r:id="rId43"/>
    <p:sldId id="318" r:id="rId44"/>
    <p:sldId id="319" r:id="rId45"/>
    <p:sldId id="289" r:id="rId46"/>
    <p:sldId id="312" r:id="rId47"/>
    <p:sldId id="290" r:id="rId48"/>
    <p:sldId id="313" r:id="rId49"/>
    <p:sldId id="314" r:id="rId50"/>
    <p:sldId id="320" r:id="rId51"/>
    <p:sldId id="315" r:id="rId52"/>
    <p:sldId id="316" r:id="rId53"/>
    <p:sldId id="322" r:id="rId54"/>
    <p:sldId id="326" r:id="rId55"/>
    <p:sldId id="329" r:id="rId56"/>
    <p:sldId id="327" r:id="rId57"/>
    <p:sldId id="325" r:id="rId58"/>
    <p:sldId id="272" r:id="rId59"/>
    <p:sldId id="332" r:id="rId60"/>
    <p:sldId id="333" r:id="rId61"/>
    <p:sldId id="330" r:id="rId62"/>
    <p:sldId id="331" r:id="rId63"/>
    <p:sldId id="328" r:id="rId64"/>
    <p:sldId id="323"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30"/>
    <p:restoredTop sz="96327"/>
  </p:normalViewPr>
  <p:slideViewPr>
    <p:cSldViewPr snapToGrid="0">
      <p:cViewPr varScale="1">
        <p:scale>
          <a:sx n="114" d="100"/>
          <a:sy n="114" d="100"/>
        </p:scale>
        <p:origin x="1400"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21D5A9-7618-A94F-BC07-9AA06362B5CE}" type="datetimeFigureOut">
              <a:rPr lang="en-US" smtClean="0"/>
              <a:t>5/19/25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0679E-5015-0141-83F2-588DB5291550}" type="slidenum">
              <a:rPr lang="en-US" smtClean="0"/>
              <a:t>‹#›</a:t>
            </a:fld>
            <a:endParaRPr lang="en-US"/>
          </a:p>
        </p:txBody>
      </p:sp>
    </p:spTree>
    <p:extLst>
      <p:ext uri="{BB962C8B-B14F-4D97-AF65-F5344CB8AC3E}">
        <p14:creationId xmlns:p14="http://schemas.microsoft.com/office/powerpoint/2010/main" val="26326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B02CD-1BD9-8110-DD23-F4D57319FB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DB16C5-3F22-DC15-067B-7A1C7B19AB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14B3E5-DE52-2662-CC41-88B43EFE8D50}"/>
              </a:ext>
            </a:extLst>
          </p:cNvPr>
          <p:cNvSpPr>
            <a:spLocks noGrp="1"/>
          </p:cNvSpPr>
          <p:nvPr>
            <p:ph type="dt" sz="half" idx="10"/>
          </p:nvPr>
        </p:nvSpPr>
        <p:spPr/>
        <p:txBody>
          <a:bodyPr/>
          <a:lstStyle/>
          <a:p>
            <a:fld id="{6F7A1A93-5868-7C4D-ACD4-CBC95BB5A580}" type="datetime1">
              <a:rPr lang="en-CA" smtClean="0"/>
              <a:t>2025-05-19</a:t>
            </a:fld>
            <a:endParaRPr lang="en-US"/>
          </a:p>
        </p:txBody>
      </p:sp>
      <p:sp>
        <p:nvSpPr>
          <p:cNvPr id="5" name="Footer Placeholder 4">
            <a:extLst>
              <a:ext uri="{FF2B5EF4-FFF2-40B4-BE49-F238E27FC236}">
                <a16:creationId xmlns:a16="http://schemas.microsoft.com/office/drawing/2014/main" id="{741138B4-A23E-239E-9E75-266869A9A766}"/>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061F6896-A471-E614-86B4-7BEA4F73C278}"/>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526134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8DBC-E002-8ADE-B980-DD2458783E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55B7CF-B9B5-6E95-D483-3C07967CD3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FCB61-9838-6DF1-40E6-7223ACD18E1A}"/>
              </a:ext>
            </a:extLst>
          </p:cNvPr>
          <p:cNvSpPr>
            <a:spLocks noGrp="1"/>
          </p:cNvSpPr>
          <p:nvPr>
            <p:ph type="dt" sz="half" idx="10"/>
          </p:nvPr>
        </p:nvSpPr>
        <p:spPr/>
        <p:txBody>
          <a:bodyPr/>
          <a:lstStyle/>
          <a:p>
            <a:fld id="{6EA4067B-1656-6F4F-8301-A69AA840AA7C}" type="datetime1">
              <a:rPr lang="en-CA" smtClean="0"/>
              <a:t>2025-05-19</a:t>
            </a:fld>
            <a:endParaRPr lang="en-US"/>
          </a:p>
        </p:txBody>
      </p:sp>
      <p:sp>
        <p:nvSpPr>
          <p:cNvPr id="5" name="Footer Placeholder 4">
            <a:extLst>
              <a:ext uri="{FF2B5EF4-FFF2-40B4-BE49-F238E27FC236}">
                <a16:creationId xmlns:a16="http://schemas.microsoft.com/office/drawing/2014/main" id="{FDC17F29-A6D9-857E-06E5-1607BA0B21F8}"/>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5D12A834-34D4-1C52-1311-F190F6C0B98B}"/>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3445653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E981B-7C39-D835-AFF4-FBEC30C304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A9588E-704F-40F3-8DC3-7568839B51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7CA539-F611-C6CE-0D1B-44EA9F5679C5}"/>
              </a:ext>
            </a:extLst>
          </p:cNvPr>
          <p:cNvSpPr>
            <a:spLocks noGrp="1"/>
          </p:cNvSpPr>
          <p:nvPr>
            <p:ph type="dt" sz="half" idx="10"/>
          </p:nvPr>
        </p:nvSpPr>
        <p:spPr/>
        <p:txBody>
          <a:bodyPr/>
          <a:lstStyle/>
          <a:p>
            <a:fld id="{7DFEBCA1-FC51-4241-B072-C53684EED168}" type="datetime1">
              <a:rPr lang="en-CA" smtClean="0"/>
              <a:t>2025-05-19</a:t>
            </a:fld>
            <a:endParaRPr lang="en-US"/>
          </a:p>
        </p:txBody>
      </p:sp>
      <p:sp>
        <p:nvSpPr>
          <p:cNvPr id="5" name="Footer Placeholder 4">
            <a:extLst>
              <a:ext uri="{FF2B5EF4-FFF2-40B4-BE49-F238E27FC236}">
                <a16:creationId xmlns:a16="http://schemas.microsoft.com/office/drawing/2014/main" id="{D98EDD77-E6A9-BAC0-28BE-EB4E4F205A35}"/>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05E39C7F-3F57-FEC4-57FA-5A4371C82D8C}"/>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75748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75A1-6E38-0C19-FFB1-4D3B4EBCBA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E459F3-55EC-7B6B-DB34-7036E513FF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79A58-E3B9-C695-4AD3-CCB1EE5A5B91}"/>
              </a:ext>
            </a:extLst>
          </p:cNvPr>
          <p:cNvSpPr>
            <a:spLocks noGrp="1"/>
          </p:cNvSpPr>
          <p:nvPr>
            <p:ph type="dt" sz="half" idx="10"/>
          </p:nvPr>
        </p:nvSpPr>
        <p:spPr/>
        <p:txBody>
          <a:bodyPr/>
          <a:lstStyle/>
          <a:p>
            <a:fld id="{B9F2BD3A-7E97-6C46-B7E8-152E84F110B0}" type="datetime1">
              <a:rPr lang="en-CA" smtClean="0"/>
              <a:t>2025-05-19</a:t>
            </a:fld>
            <a:endParaRPr lang="en-US"/>
          </a:p>
        </p:txBody>
      </p:sp>
      <p:sp>
        <p:nvSpPr>
          <p:cNvPr id="5" name="Footer Placeholder 4">
            <a:extLst>
              <a:ext uri="{FF2B5EF4-FFF2-40B4-BE49-F238E27FC236}">
                <a16:creationId xmlns:a16="http://schemas.microsoft.com/office/drawing/2014/main" id="{ED2D1D39-C620-66EE-35E5-F4124AF26763}"/>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ED6A4D39-4FEF-1231-E557-B3CFA2FC7EA0}"/>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1647480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C237D-A7B9-3400-6B5E-3A9AC4BFE7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FA511D-E204-3AB2-7A2A-7C26B8D9C1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20FF29-65D7-74C2-6186-E31ACF07335E}"/>
              </a:ext>
            </a:extLst>
          </p:cNvPr>
          <p:cNvSpPr>
            <a:spLocks noGrp="1"/>
          </p:cNvSpPr>
          <p:nvPr>
            <p:ph type="dt" sz="half" idx="10"/>
          </p:nvPr>
        </p:nvSpPr>
        <p:spPr/>
        <p:txBody>
          <a:bodyPr/>
          <a:lstStyle/>
          <a:p>
            <a:fld id="{AC53D2A8-49E1-374B-A631-125B1466F4BE}" type="datetime1">
              <a:rPr lang="en-CA" smtClean="0"/>
              <a:t>2025-05-19</a:t>
            </a:fld>
            <a:endParaRPr lang="en-US"/>
          </a:p>
        </p:txBody>
      </p:sp>
      <p:sp>
        <p:nvSpPr>
          <p:cNvPr id="5" name="Footer Placeholder 4">
            <a:extLst>
              <a:ext uri="{FF2B5EF4-FFF2-40B4-BE49-F238E27FC236}">
                <a16:creationId xmlns:a16="http://schemas.microsoft.com/office/drawing/2014/main" id="{13859A6E-9B40-DC29-24E0-6D628C6C9142}"/>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FE416D37-F458-C944-DD1F-B2E40C5C42A8}"/>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95640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89AA-B004-13A9-5F43-ADDDA6906D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AFD86C-913A-D43F-7221-FD576EB56A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55058D-A20B-F765-B741-7C4449A9AB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2C6E1D-B0B5-C412-AC85-BA038D096BA6}"/>
              </a:ext>
            </a:extLst>
          </p:cNvPr>
          <p:cNvSpPr>
            <a:spLocks noGrp="1"/>
          </p:cNvSpPr>
          <p:nvPr>
            <p:ph type="dt" sz="half" idx="10"/>
          </p:nvPr>
        </p:nvSpPr>
        <p:spPr/>
        <p:txBody>
          <a:bodyPr/>
          <a:lstStyle/>
          <a:p>
            <a:fld id="{A3856108-4641-754B-8646-8F100D50D4CF}" type="datetime1">
              <a:rPr lang="en-CA" smtClean="0"/>
              <a:t>2025-05-19</a:t>
            </a:fld>
            <a:endParaRPr lang="en-US"/>
          </a:p>
        </p:txBody>
      </p:sp>
      <p:sp>
        <p:nvSpPr>
          <p:cNvPr id="6" name="Footer Placeholder 5">
            <a:extLst>
              <a:ext uri="{FF2B5EF4-FFF2-40B4-BE49-F238E27FC236}">
                <a16:creationId xmlns:a16="http://schemas.microsoft.com/office/drawing/2014/main" id="{F493E482-7E42-F1CE-0150-EBA9C0A10265}"/>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B3D2D352-406B-372E-E1FC-4AE185BCE134}"/>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046830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F130-A2A3-8B9F-2EE1-C04F778753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6D0ADA-31DF-9B0D-71E6-0D7CFC22F7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3E9D07-92B3-325B-616E-EA9B4565A4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EE0FAC-2FC4-018F-0A04-FBB2E2299D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81055D-F08F-2207-2307-50D282AB7B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DA74AF-C5BF-395E-95DF-6B979A641E75}"/>
              </a:ext>
            </a:extLst>
          </p:cNvPr>
          <p:cNvSpPr>
            <a:spLocks noGrp="1"/>
          </p:cNvSpPr>
          <p:nvPr>
            <p:ph type="dt" sz="half" idx="10"/>
          </p:nvPr>
        </p:nvSpPr>
        <p:spPr/>
        <p:txBody>
          <a:bodyPr/>
          <a:lstStyle/>
          <a:p>
            <a:fld id="{8951C045-C835-C140-BE2E-9F58205EE095}" type="datetime1">
              <a:rPr lang="en-CA" smtClean="0"/>
              <a:t>2025-05-19</a:t>
            </a:fld>
            <a:endParaRPr lang="en-US"/>
          </a:p>
        </p:txBody>
      </p:sp>
      <p:sp>
        <p:nvSpPr>
          <p:cNvPr id="8" name="Footer Placeholder 7">
            <a:extLst>
              <a:ext uri="{FF2B5EF4-FFF2-40B4-BE49-F238E27FC236}">
                <a16:creationId xmlns:a16="http://schemas.microsoft.com/office/drawing/2014/main" id="{3CD8F405-AED8-3C2C-BC93-62E4DF847252}"/>
              </a:ext>
            </a:extLst>
          </p:cNvPr>
          <p:cNvSpPr>
            <a:spLocks noGrp="1"/>
          </p:cNvSpPr>
          <p:nvPr>
            <p:ph type="ftr" sz="quarter" idx="11"/>
          </p:nvPr>
        </p:nvSpPr>
        <p:spPr/>
        <p:txBody>
          <a:bodyPr/>
          <a:lstStyle/>
          <a:p>
            <a:r>
              <a:rPr lang="en-US"/>
              <a:t>© 2025 Mojtaba Ghasemi | All rights reserved.</a:t>
            </a:r>
          </a:p>
        </p:txBody>
      </p:sp>
      <p:sp>
        <p:nvSpPr>
          <p:cNvPr id="9" name="Slide Number Placeholder 8">
            <a:extLst>
              <a:ext uri="{FF2B5EF4-FFF2-40B4-BE49-F238E27FC236}">
                <a16:creationId xmlns:a16="http://schemas.microsoft.com/office/drawing/2014/main" id="{DC2D2586-F586-9E51-8AD3-AE53D63D097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533348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BF6D8-69C4-9686-6277-747524FF3B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4A5B21-A0C9-AE34-D881-0571EF13FEA5}"/>
              </a:ext>
            </a:extLst>
          </p:cNvPr>
          <p:cNvSpPr>
            <a:spLocks noGrp="1"/>
          </p:cNvSpPr>
          <p:nvPr>
            <p:ph type="dt" sz="half" idx="10"/>
          </p:nvPr>
        </p:nvSpPr>
        <p:spPr/>
        <p:txBody>
          <a:bodyPr/>
          <a:lstStyle/>
          <a:p>
            <a:fld id="{291E73AF-759B-5746-A957-E04F631119BE}" type="datetime1">
              <a:rPr lang="en-CA" smtClean="0"/>
              <a:t>2025-05-19</a:t>
            </a:fld>
            <a:endParaRPr lang="en-US"/>
          </a:p>
        </p:txBody>
      </p:sp>
      <p:sp>
        <p:nvSpPr>
          <p:cNvPr id="4" name="Footer Placeholder 3">
            <a:extLst>
              <a:ext uri="{FF2B5EF4-FFF2-40B4-BE49-F238E27FC236}">
                <a16:creationId xmlns:a16="http://schemas.microsoft.com/office/drawing/2014/main" id="{E5C9E494-A0D7-9B1D-7868-65E482778003}"/>
              </a:ext>
            </a:extLst>
          </p:cNvPr>
          <p:cNvSpPr>
            <a:spLocks noGrp="1"/>
          </p:cNvSpPr>
          <p:nvPr>
            <p:ph type="ftr" sz="quarter" idx="11"/>
          </p:nvPr>
        </p:nvSpPr>
        <p:spPr/>
        <p:txBody>
          <a:bodyPr/>
          <a:lstStyle/>
          <a:p>
            <a:r>
              <a:rPr lang="en-US"/>
              <a:t>© 2025 Mojtaba Ghasemi | All rights reserved.</a:t>
            </a:r>
          </a:p>
        </p:txBody>
      </p:sp>
      <p:sp>
        <p:nvSpPr>
          <p:cNvPr id="5" name="Slide Number Placeholder 4">
            <a:extLst>
              <a:ext uri="{FF2B5EF4-FFF2-40B4-BE49-F238E27FC236}">
                <a16:creationId xmlns:a16="http://schemas.microsoft.com/office/drawing/2014/main" id="{657C0A93-9603-3567-D68F-D62F43FE904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4265700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E30615-67D7-80D7-F555-4ADA77E65CF6}"/>
              </a:ext>
            </a:extLst>
          </p:cNvPr>
          <p:cNvSpPr>
            <a:spLocks noGrp="1"/>
          </p:cNvSpPr>
          <p:nvPr>
            <p:ph type="dt" sz="half" idx="10"/>
          </p:nvPr>
        </p:nvSpPr>
        <p:spPr/>
        <p:txBody>
          <a:bodyPr/>
          <a:lstStyle/>
          <a:p>
            <a:fld id="{E42CBF9E-AEAA-E544-A04A-B854A3C732E8}" type="datetime1">
              <a:rPr lang="en-CA" smtClean="0"/>
              <a:t>2025-05-19</a:t>
            </a:fld>
            <a:endParaRPr lang="en-US"/>
          </a:p>
        </p:txBody>
      </p:sp>
      <p:sp>
        <p:nvSpPr>
          <p:cNvPr id="3" name="Footer Placeholder 2">
            <a:extLst>
              <a:ext uri="{FF2B5EF4-FFF2-40B4-BE49-F238E27FC236}">
                <a16:creationId xmlns:a16="http://schemas.microsoft.com/office/drawing/2014/main" id="{606AA24A-55E7-468F-36A5-579610E9746E}"/>
              </a:ext>
            </a:extLst>
          </p:cNvPr>
          <p:cNvSpPr>
            <a:spLocks noGrp="1"/>
          </p:cNvSpPr>
          <p:nvPr>
            <p:ph type="ftr" sz="quarter" idx="11"/>
          </p:nvPr>
        </p:nvSpPr>
        <p:spPr/>
        <p:txBody>
          <a:bodyPr/>
          <a:lstStyle/>
          <a:p>
            <a:r>
              <a:rPr lang="en-US"/>
              <a:t>© 2025 Mojtaba Ghasemi | All rights reserved.</a:t>
            </a:r>
          </a:p>
        </p:txBody>
      </p:sp>
      <p:sp>
        <p:nvSpPr>
          <p:cNvPr id="4" name="Slide Number Placeholder 3">
            <a:extLst>
              <a:ext uri="{FF2B5EF4-FFF2-40B4-BE49-F238E27FC236}">
                <a16:creationId xmlns:a16="http://schemas.microsoft.com/office/drawing/2014/main" id="{B5C1AD46-90EF-B420-F74C-4A208D065070}"/>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227904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CD1B-4568-7A3D-3F5E-E9B2BE5491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23EF43-EFF5-BAD4-886D-A14EFD196B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E7CEDC-FA26-12AC-CE8D-E60A859675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28AFB0-63E2-AB18-3620-4477A1B35705}"/>
              </a:ext>
            </a:extLst>
          </p:cNvPr>
          <p:cNvSpPr>
            <a:spLocks noGrp="1"/>
          </p:cNvSpPr>
          <p:nvPr>
            <p:ph type="dt" sz="half" idx="10"/>
          </p:nvPr>
        </p:nvSpPr>
        <p:spPr/>
        <p:txBody>
          <a:bodyPr/>
          <a:lstStyle/>
          <a:p>
            <a:fld id="{C280EA65-281D-2F47-AA18-C9805E83A412}" type="datetime1">
              <a:rPr lang="en-CA" smtClean="0"/>
              <a:t>2025-05-19</a:t>
            </a:fld>
            <a:endParaRPr lang="en-US"/>
          </a:p>
        </p:txBody>
      </p:sp>
      <p:sp>
        <p:nvSpPr>
          <p:cNvPr id="6" name="Footer Placeholder 5">
            <a:extLst>
              <a:ext uri="{FF2B5EF4-FFF2-40B4-BE49-F238E27FC236}">
                <a16:creationId xmlns:a16="http://schemas.microsoft.com/office/drawing/2014/main" id="{6E765574-996E-0987-B04D-0D7FF7A6A36B}"/>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F98CE0B6-25A3-E7AC-582B-58359B79568C}"/>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119165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1BE7-BD7D-5690-3B76-CF0C0A187F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801E36-9CF3-B4FC-2795-A46488DE98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DDB9D0-814F-B415-F63E-79BDC98FA6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809C2-73B2-F88E-4C9D-2CD5D074C07E}"/>
              </a:ext>
            </a:extLst>
          </p:cNvPr>
          <p:cNvSpPr>
            <a:spLocks noGrp="1"/>
          </p:cNvSpPr>
          <p:nvPr>
            <p:ph type="dt" sz="half" idx="10"/>
          </p:nvPr>
        </p:nvSpPr>
        <p:spPr/>
        <p:txBody>
          <a:bodyPr/>
          <a:lstStyle/>
          <a:p>
            <a:fld id="{A0C2F14B-2B26-0249-B56F-95E36A82DB35}" type="datetime1">
              <a:rPr lang="en-CA" smtClean="0"/>
              <a:t>2025-05-19</a:t>
            </a:fld>
            <a:endParaRPr lang="en-US"/>
          </a:p>
        </p:txBody>
      </p:sp>
      <p:sp>
        <p:nvSpPr>
          <p:cNvPr id="6" name="Footer Placeholder 5">
            <a:extLst>
              <a:ext uri="{FF2B5EF4-FFF2-40B4-BE49-F238E27FC236}">
                <a16:creationId xmlns:a16="http://schemas.microsoft.com/office/drawing/2014/main" id="{1D4E1562-0904-5926-763C-2A1984DF4BBE}"/>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9B93581D-BAC8-80A2-8275-07E79865381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451804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75E95F-1472-582D-6630-7E2211150A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15F9DB-A7D7-3F0E-923D-CC17E8AED7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56A87-86DF-BCE3-3299-F295A20A13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717A35-D1C0-EE49-B061-4737F5C877E0}" type="datetime1">
              <a:rPr lang="en-CA" smtClean="0"/>
              <a:t>2025-05-19</a:t>
            </a:fld>
            <a:endParaRPr lang="en-US"/>
          </a:p>
        </p:txBody>
      </p:sp>
      <p:sp>
        <p:nvSpPr>
          <p:cNvPr id="5" name="Footer Placeholder 4">
            <a:extLst>
              <a:ext uri="{FF2B5EF4-FFF2-40B4-BE49-F238E27FC236}">
                <a16:creationId xmlns:a16="http://schemas.microsoft.com/office/drawing/2014/main" id="{76C186D3-4D35-F3D8-FBD9-FF1D6CCE5E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2025 Mojtaba Ghasemi | All rights reserved.</a:t>
            </a:r>
          </a:p>
        </p:txBody>
      </p:sp>
      <p:sp>
        <p:nvSpPr>
          <p:cNvPr id="6" name="Slide Number Placeholder 5">
            <a:extLst>
              <a:ext uri="{FF2B5EF4-FFF2-40B4-BE49-F238E27FC236}">
                <a16:creationId xmlns:a16="http://schemas.microsoft.com/office/drawing/2014/main" id="{1BBDF0BB-CA99-D432-F19F-931E218382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3B90E4-860F-204C-90CE-7C7F6EC99B67}" type="slidenum">
              <a:rPr lang="en-US" smtClean="0"/>
              <a:t>‹#›</a:t>
            </a:fld>
            <a:endParaRPr lang="en-US"/>
          </a:p>
        </p:txBody>
      </p:sp>
    </p:spTree>
    <p:extLst>
      <p:ext uri="{BB962C8B-B14F-4D97-AF65-F5344CB8AC3E}">
        <p14:creationId xmlns:p14="http://schemas.microsoft.com/office/powerpoint/2010/main" val="2028018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oleObject" Target="../embeddings/oleObject4.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1" name="Rectangle 23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20" descr="A blue smoke on a black background&#10;&#10;Description automatically generated">
            <a:extLst>
              <a:ext uri="{FF2B5EF4-FFF2-40B4-BE49-F238E27FC236}">
                <a16:creationId xmlns:a16="http://schemas.microsoft.com/office/drawing/2014/main" id="{CEA3F023-45E1-85C3-2931-D451CCD3FCEE}"/>
              </a:ext>
            </a:extLst>
          </p:cNvPr>
          <p:cNvPicPr>
            <a:picLocks noChangeAspect="1"/>
          </p:cNvPicPr>
          <p:nvPr/>
        </p:nvPicPr>
        <p:blipFill rotWithShape="1">
          <a:blip r:embed="rId2"/>
          <a:srcRect l="2712" t="9091" r="32939" b="1"/>
          <a:stretch/>
        </p:blipFill>
        <p:spPr>
          <a:xfrm>
            <a:off x="3523488" y="10"/>
            <a:ext cx="8668512" cy="6857990"/>
          </a:xfrm>
          <a:prstGeom prst="rect">
            <a:avLst/>
          </a:prstGeom>
        </p:spPr>
      </p:pic>
      <p:sp>
        <p:nvSpPr>
          <p:cNvPr id="233" name="Rectangle 23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TextBox 214">
            <a:extLst>
              <a:ext uri="{FF2B5EF4-FFF2-40B4-BE49-F238E27FC236}">
                <a16:creationId xmlns:a16="http://schemas.microsoft.com/office/drawing/2014/main" id="{45684E48-BA18-F501-DDDD-9CB612A4E6E8}"/>
              </a:ext>
            </a:extLst>
          </p:cNvPr>
          <p:cNvSpPr txBox="1"/>
          <p:nvPr/>
        </p:nvSpPr>
        <p:spPr>
          <a:xfrm>
            <a:off x="477981" y="1122363"/>
            <a:ext cx="4023360" cy="3204134"/>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3900" b="1" dirty="0">
                <a:ea typeface="+mj-ea"/>
                <a:cs typeface="+mj-cs"/>
              </a:rPr>
              <a:t>Data Visualization and Reporting Tool</a:t>
            </a: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r>
              <a:rPr lang="en-US" dirty="0">
                <a:ea typeface="+mj-ea"/>
                <a:cs typeface="+mj-cs"/>
              </a:rPr>
              <a:t>Mojtaba Ghasemi</a:t>
            </a:r>
          </a:p>
        </p:txBody>
      </p:sp>
      <p:sp>
        <p:nvSpPr>
          <p:cNvPr id="235" name="Rectangle 2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7" name="Rectangle 2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Slide Number Placeholder 64">
            <a:extLst>
              <a:ext uri="{FF2B5EF4-FFF2-40B4-BE49-F238E27FC236}">
                <a16:creationId xmlns:a16="http://schemas.microsoft.com/office/drawing/2014/main" id="{0DD91312-74AB-AE10-6ED1-B54787A46FA2}"/>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F43B90E4-860F-204C-90CE-7C7F6EC99B67}" type="slidenum">
              <a:rPr lang="en-US">
                <a:solidFill>
                  <a:schemeClr val="bg1"/>
                </a:solidFill>
                <a:latin typeface="Calibri" panose="020F0502020204030204"/>
              </a:rPr>
              <a:pPr>
                <a:spcAft>
                  <a:spcPts val="600"/>
                </a:spcAft>
                <a:defRPr/>
              </a:pPr>
              <a:t>1</a:t>
            </a:fld>
            <a:endParaRPr lang="en-US">
              <a:solidFill>
                <a:schemeClr val="bg1"/>
              </a:solidFill>
              <a:latin typeface="Calibri" panose="020F0502020204030204"/>
            </a:endParaRPr>
          </a:p>
        </p:txBody>
      </p:sp>
      <p:sp>
        <p:nvSpPr>
          <p:cNvPr id="2" name="Footer Placeholder 1">
            <a:extLst>
              <a:ext uri="{FF2B5EF4-FFF2-40B4-BE49-F238E27FC236}">
                <a16:creationId xmlns:a16="http://schemas.microsoft.com/office/drawing/2014/main" id="{832E67A5-2B84-AE3B-B37E-25B4D9E2B3D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34464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pic>
        <p:nvPicPr>
          <p:cNvPr id="2" name="Picture 1">
            <a:extLst>
              <a:ext uri="{FF2B5EF4-FFF2-40B4-BE49-F238E27FC236}">
                <a16:creationId xmlns:a16="http://schemas.microsoft.com/office/drawing/2014/main" id="{4D3929CB-8EB2-203D-4861-0FBBA7FB2AEF}"/>
              </a:ext>
            </a:extLst>
          </p:cNvPr>
          <p:cNvPicPr>
            <a:picLocks/>
          </p:cNvPicPr>
          <p:nvPr/>
        </p:nvPicPr>
        <p:blipFill>
          <a:blip r:embed="rId2"/>
          <a:stretch>
            <a:fillRect/>
          </a:stretch>
        </p:blipFill>
        <p:spPr>
          <a:xfrm>
            <a:off x="984000" y="1477787"/>
            <a:ext cx="10224000" cy="1764000"/>
          </a:xfrm>
          <a:prstGeom prst="rect">
            <a:avLst/>
          </a:prstGeom>
        </p:spPr>
      </p:pic>
      <p:sp>
        <p:nvSpPr>
          <p:cNvPr id="3" name="TextBox 2">
            <a:extLst>
              <a:ext uri="{FF2B5EF4-FFF2-40B4-BE49-F238E27FC236}">
                <a16:creationId xmlns:a16="http://schemas.microsoft.com/office/drawing/2014/main" id="{F0C015DC-5E87-387E-68D9-A0390E577BA2}"/>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Data Engineer: </a:t>
            </a:r>
          </a:p>
          <a:p>
            <a:pPr marL="1080000" indent="-285750">
              <a:lnSpc>
                <a:spcPct val="150000"/>
              </a:lnSpc>
              <a:buFont typeface="Arial" panose="020B0604020202020204" pitchFamily="34" charset="0"/>
              <a:buChar char="•"/>
            </a:pPr>
            <a:r>
              <a:rPr lang="en-US" dirty="0"/>
              <a:t>Focuses on data collection and data cleaning</a:t>
            </a:r>
          </a:p>
          <a:p>
            <a:pPr marL="1080000" indent="-285750">
              <a:lnSpc>
                <a:spcPct val="150000"/>
              </a:lnSpc>
              <a:buFont typeface="Arial" panose="020B0604020202020204" pitchFamily="34" charset="0"/>
              <a:buChar char="•"/>
            </a:pPr>
            <a:r>
              <a:rPr lang="en-US" dirty="0"/>
              <a:t>Strong SQL skills (pulling data and transforming it)</a:t>
            </a:r>
          </a:p>
          <a:p>
            <a:pPr marL="1080000" indent="-285750">
              <a:lnSpc>
                <a:spcPct val="150000"/>
              </a:lnSpc>
              <a:buFont typeface="Arial" panose="020B0604020202020204" pitchFamily="34" charset="0"/>
              <a:buChar char="•"/>
            </a:pPr>
            <a:r>
              <a:rPr lang="en-US" dirty="0"/>
              <a:t>Extract, Transform, Load jobs (ETL)</a:t>
            </a:r>
          </a:p>
          <a:p>
            <a:pPr marL="1080000" indent="-285750">
              <a:lnSpc>
                <a:spcPct val="150000"/>
              </a:lnSpc>
              <a:buFont typeface="Arial" panose="020B0604020202020204" pitchFamily="34" charset="0"/>
              <a:buChar char="•"/>
            </a:pPr>
            <a:r>
              <a:rPr lang="en-US" dirty="0"/>
              <a:t>Database maintenance techniques skills</a:t>
            </a:r>
          </a:p>
        </p:txBody>
      </p:sp>
      <p:sp>
        <p:nvSpPr>
          <p:cNvPr id="6" name="Footer Placeholder 5">
            <a:extLst>
              <a:ext uri="{FF2B5EF4-FFF2-40B4-BE49-F238E27FC236}">
                <a16:creationId xmlns:a16="http://schemas.microsoft.com/office/drawing/2014/main" id="{885DED5B-C820-D442-2DF3-4BA4B68BE01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45412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sp>
        <p:nvSpPr>
          <p:cNvPr id="3" name="TextBox 2">
            <a:extLst>
              <a:ext uri="{FF2B5EF4-FFF2-40B4-BE49-F238E27FC236}">
                <a16:creationId xmlns:a16="http://schemas.microsoft.com/office/drawing/2014/main" id="{F0C015DC-5E87-387E-68D9-A0390E577BA2}"/>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Data / BI Analyst: </a:t>
            </a:r>
          </a:p>
          <a:p>
            <a:pPr marL="1080000" indent="-285750">
              <a:lnSpc>
                <a:spcPct val="150000"/>
              </a:lnSpc>
              <a:buFont typeface="Arial" panose="020B0604020202020204" pitchFamily="34" charset="0"/>
              <a:buChar char="•"/>
            </a:pPr>
            <a:r>
              <a:rPr lang="en-US" dirty="0"/>
              <a:t>Focuses on data cleaning and EDA</a:t>
            </a:r>
          </a:p>
          <a:p>
            <a:pPr marL="1080000" indent="-285750">
              <a:lnSpc>
                <a:spcPct val="150000"/>
              </a:lnSpc>
              <a:buFont typeface="Arial" panose="020B0604020202020204" pitchFamily="34" charset="0"/>
              <a:buChar char="•"/>
            </a:pPr>
            <a:r>
              <a:rPr lang="en-US" dirty="0"/>
              <a:t>Strong business intelligence skills (Excel, Power BI, Tableau)</a:t>
            </a:r>
          </a:p>
          <a:p>
            <a:pPr marL="1080000" indent="-285750">
              <a:lnSpc>
                <a:spcPct val="150000"/>
              </a:lnSpc>
              <a:buFont typeface="Arial" panose="020B0604020202020204" pitchFamily="34" charset="0"/>
              <a:buChar char="•"/>
            </a:pPr>
            <a:r>
              <a:rPr lang="en-US" dirty="0"/>
              <a:t>Python, R skills</a:t>
            </a:r>
          </a:p>
          <a:p>
            <a:pPr marL="1080000" indent="-285750">
              <a:lnSpc>
                <a:spcPct val="150000"/>
              </a:lnSpc>
              <a:buFont typeface="Arial" panose="020B0604020202020204" pitchFamily="34" charset="0"/>
              <a:buChar char="•"/>
            </a:pPr>
            <a:r>
              <a:rPr lang="en-US" dirty="0"/>
              <a:t>Do some data collection and model building tasks</a:t>
            </a:r>
          </a:p>
        </p:txBody>
      </p:sp>
      <p:pic>
        <p:nvPicPr>
          <p:cNvPr id="6" name="Picture 5">
            <a:extLst>
              <a:ext uri="{FF2B5EF4-FFF2-40B4-BE49-F238E27FC236}">
                <a16:creationId xmlns:a16="http://schemas.microsoft.com/office/drawing/2014/main" id="{E89F95C9-4F2C-15AA-2311-FDF3D00966B0}"/>
              </a:ext>
            </a:extLst>
          </p:cNvPr>
          <p:cNvPicPr>
            <a:picLocks/>
          </p:cNvPicPr>
          <p:nvPr/>
        </p:nvPicPr>
        <p:blipFill>
          <a:blip r:embed="rId2"/>
          <a:stretch>
            <a:fillRect/>
          </a:stretch>
        </p:blipFill>
        <p:spPr>
          <a:xfrm>
            <a:off x="984000" y="1477787"/>
            <a:ext cx="10224000" cy="1764000"/>
          </a:xfrm>
          <a:prstGeom prst="rect">
            <a:avLst/>
          </a:prstGeom>
        </p:spPr>
      </p:pic>
      <p:sp>
        <p:nvSpPr>
          <p:cNvPr id="2" name="Footer Placeholder 1">
            <a:extLst>
              <a:ext uri="{FF2B5EF4-FFF2-40B4-BE49-F238E27FC236}">
                <a16:creationId xmlns:a16="http://schemas.microsoft.com/office/drawing/2014/main" id="{812839AF-410E-D3F2-CBBD-A04BAFB2F91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96487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pic>
        <p:nvPicPr>
          <p:cNvPr id="2" name="Picture 1">
            <a:extLst>
              <a:ext uri="{FF2B5EF4-FFF2-40B4-BE49-F238E27FC236}">
                <a16:creationId xmlns:a16="http://schemas.microsoft.com/office/drawing/2014/main" id="{3099D7BD-1699-0290-3E2B-189B3F485DA9}"/>
              </a:ext>
            </a:extLst>
          </p:cNvPr>
          <p:cNvPicPr>
            <a:picLocks/>
          </p:cNvPicPr>
          <p:nvPr/>
        </p:nvPicPr>
        <p:blipFill>
          <a:blip r:embed="rId2"/>
          <a:stretch>
            <a:fillRect/>
          </a:stretch>
        </p:blipFill>
        <p:spPr>
          <a:xfrm>
            <a:off x="984000" y="1477787"/>
            <a:ext cx="10224000" cy="1764000"/>
          </a:xfrm>
          <a:prstGeom prst="rect">
            <a:avLst/>
          </a:prstGeom>
        </p:spPr>
      </p:pic>
      <p:sp>
        <p:nvSpPr>
          <p:cNvPr id="3" name="TextBox 2">
            <a:extLst>
              <a:ext uri="{FF2B5EF4-FFF2-40B4-BE49-F238E27FC236}">
                <a16:creationId xmlns:a16="http://schemas.microsoft.com/office/drawing/2014/main" id="{B25B2E80-50A8-B62F-C62F-526C610CBB1F}"/>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Machine Learning Engineer (MLE): </a:t>
            </a:r>
          </a:p>
          <a:p>
            <a:pPr marL="1080000" indent="-285750">
              <a:lnSpc>
                <a:spcPct val="150000"/>
              </a:lnSpc>
              <a:buFont typeface="Arial" panose="020B0604020202020204" pitchFamily="34" charset="0"/>
              <a:buChar char="•"/>
            </a:pPr>
            <a:r>
              <a:rPr lang="en-US" dirty="0"/>
              <a:t>Focuses on model building and putting models into production</a:t>
            </a:r>
          </a:p>
          <a:p>
            <a:pPr marL="1080000" indent="-285750">
              <a:lnSpc>
                <a:spcPct val="150000"/>
              </a:lnSpc>
              <a:buFont typeface="Arial" panose="020B0604020202020204" pitchFamily="34" charset="0"/>
              <a:buChar char="•"/>
            </a:pPr>
            <a:r>
              <a:rPr lang="en-US" dirty="0"/>
              <a:t>Strong Python and other language (java, </a:t>
            </a:r>
            <a:r>
              <a:rPr lang="en-US" dirty="0" err="1"/>
              <a:t>scala</a:t>
            </a:r>
            <a:r>
              <a:rPr lang="en-US" dirty="0"/>
              <a:t>) skills </a:t>
            </a:r>
          </a:p>
          <a:p>
            <a:pPr marL="1080000" indent="-285750">
              <a:lnSpc>
                <a:spcPct val="150000"/>
              </a:lnSpc>
              <a:buFont typeface="Arial" panose="020B0604020202020204" pitchFamily="34" charset="0"/>
              <a:buChar char="•"/>
            </a:pPr>
            <a:r>
              <a:rPr lang="en-US" dirty="0"/>
              <a:t>Strong understanding of ML tools and production environment</a:t>
            </a:r>
          </a:p>
          <a:p>
            <a:pPr marL="1080000" indent="-285750">
              <a:lnSpc>
                <a:spcPct val="150000"/>
              </a:lnSpc>
              <a:buFont typeface="Arial" panose="020B0604020202020204" pitchFamily="34" charset="0"/>
              <a:buChar char="•"/>
            </a:pPr>
            <a:r>
              <a:rPr lang="en-US" dirty="0"/>
              <a:t>Software engineering skills</a:t>
            </a:r>
          </a:p>
        </p:txBody>
      </p:sp>
      <p:sp>
        <p:nvSpPr>
          <p:cNvPr id="6" name="Footer Placeholder 5">
            <a:extLst>
              <a:ext uri="{FF2B5EF4-FFF2-40B4-BE49-F238E27FC236}">
                <a16:creationId xmlns:a16="http://schemas.microsoft.com/office/drawing/2014/main" id="{8CE61C08-AB56-93EC-F0FA-9EE70F17E1A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519397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Statistics</a:t>
            </a:r>
          </a:p>
        </p:txBody>
      </p:sp>
      <p:sp>
        <p:nvSpPr>
          <p:cNvPr id="2" name="TextBox 1">
            <a:extLst>
              <a:ext uri="{FF2B5EF4-FFF2-40B4-BE49-F238E27FC236}">
                <a16:creationId xmlns:a16="http://schemas.microsoft.com/office/drawing/2014/main" id="{347182E2-8849-7304-B94C-9E61DECA87B8}"/>
              </a:ext>
            </a:extLst>
          </p:cNvPr>
          <p:cNvSpPr txBox="1"/>
          <p:nvPr/>
        </p:nvSpPr>
        <p:spPr>
          <a:xfrm>
            <a:off x="1019624" y="1782395"/>
            <a:ext cx="5535821" cy="3293209"/>
          </a:xfrm>
          <a:prstGeom prst="rect">
            <a:avLst/>
          </a:prstGeom>
          <a:noFill/>
        </p:spPr>
        <p:txBody>
          <a:bodyPr wrap="square" rtlCol="0">
            <a:spAutoFit/>
          </a:bodyPr>
          <a:lstStyle/>
          <a:p>
            <a:r>
              <a:rPr lang="en-US" sz="2400" b="1" dirty="0"/>
              <a:t>What is statistics?</a:t>
            </a:r>
          </a:p>
          <a:p>
            <a:r>
              <a:rPr lang="en-CA" sz="2000" b="0" i="0" u="none" strike="noStrike" dirty="0">
                <a:solidFill>
                  <a:srgbClr val="2A2A2A"/>
                </a:solidFill>
                <a:effectLst/>
              </a:rPr>
              <a:t>One of the best ways to get information from numerical data. It’s used to estimate or measure a parameter. </a:t>
            </a:r>
          </a:p>
          <a:p>
            <a:endParaRPr lang="en-CA" sz="2000" dirty="0">
              <a:solidFill>
                <a:srgbClr val="2A2A2A"/>
              </a:solidFill>
            </a:endParaRPr>
          </a:p>
          <a:p>
            <a:endParaRPr lang="en-US" sz="2000" dirty="0"/>
          </a:p>
          <a:p>
            <a:r>
              <a:rPr lang="en-US" sz="2400" b="1" dirty="0"/>
              <a:t>Why is statistics vital? </a:t>
            </a:r>
          </a:p>
          <a:p>
            <a:r>
              <a:rPr lang="en-CA" b="0" i="0" u="none" strike="noStrike" dirty="0">
                <a:solidFill>
                  <a:srgbClr val="2A2A2A"/>
                </a:solidFill>
                <a:effectLst/>
              </a:rPr>
              <a:t>The important role of statistics is to represent unstructured data in the form of tables, graphs, and charts.</a:t>
            </a:r>
            <a:endParaRPr lang="en-US" b="1" dirty="0"/>
          </a:p>
        </p:txBody>
      </p:sp>
      <p:pic>
        <p:nvPicPr>
          <p:cNvPr id="3" name="Picture 2" descr="A table with numbers and text&#10;&#10;Description automatically generated">
            <a:extLst>
              <a:ext uri="{FF2B5EF4-FFF2-40B4-BE49-F238E27FC236}">
                <a16:creationId xmlns:a16="http://schemas.microsoft.com/office/drawing/2014/main" id="{06AA921A-CD5C-10FD-E7B3-84B6C883ADC9}"/>
              </a:ext>
            </a:extLst>
          </p:cNvPr>
          <p:cNvPicPr>
            <a:picLocks noChangeAspect="1"/>
          </p:cNvPicPr>
          <p:nvPr/>
        </p:nvPicPr>
        <p:blipFill>
          <a:blip r:embed="rId2"/>
          <a:stretch>
            <a:fillRect/>
          </a:stretch>
        </p:blipFill>
        <p:spPr>
          <a:xfrm>
            <a:off x="7434497" y="2036444"/>
            <a:ext cx="3886200" cy="2785110"/>
          </a:xfrm>
          <a:prstGeom prst="rect">
            <a:avLst/>
          </a:prstGeom>
        </p:spPr>
      </p:pic>
      <p:sp>
        <p:nvSpPr>
          <p:cNvPr id="6" name="Footer Placeholder 5">
            <a:extLst>
              <a:ext uri="{FF2B5EF4-FFF2-40B4-BE49-F238E27FC236}">
                <a16:creationId xmlns:a16="http://schemas.microsoft.com/office/drawing/2014/main" id="{27933BDD-C4F7-EA3A-8608-E5487223622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037706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The important role of Statistics in Data Science </a:t>
            </a:r>
          </a:p>
        </p:txBody>
      </p:sp>
      <p:sp>
        <p:nvSpPr>
          <p:cNvPr id="2" name="TextBox 1">
            <a:extLst>
              <a:ext uri="{FF2B5EF4-FFF2-40B4-BE49-F238E27FC236}">
                <a16:creationId xmlns:a16="http://schemas.microsoft.com/office/drawing/2014/main" id="{347182E2-8849-7304-B94C-9E61DECA87B8}"/>
              </a:ext>
            </a:extLst>
          </p:cNvPr>
          <p:cNvSpPr txBox="1"/>
          <p:nvPr/>
        </p:nvSpPr>
        <p:spPr>
          <a:xfrm>
            <a:off x="543563" y="1569681"/>
            <a:ext cx="5743649" cy="4708981"/>
          </a:xfrm>
          <a:prstGeom prst="rect">
            <a:avLst/>
          </a:prstGeom>
          <a:noFill/>
        </p:spPr>
        <p:txBody>
          <a:bodyPr wrap="square" rtlCol="0">
            <a:spAutoFit/>
          </a:bodyPr>
          <a:lstStyle/>
          <a:p>
            <a:pPr marL="342900" indent="-342900">
              <a:buFont typeface="Arial" panose="020B0604020202020204" pitchFamily="34" charset="0"/>
              <a:buChar char="•"/>
            </a:pPr>
            <a:r>
              <a:rPr lang="en-CA" sz="2000" b="0" i="0" u="none" strike="noStrike" dirty="0">
                <a:solidFill>
                  <a:srgbClr val="2A2A2A"/>
                </a:solidFill>
                <a:effectLst/>
              </a:rPr>
              <a:t>Statistics will provide a roadmap for the whole process of data science. </a:t>
            </a:r>
          </a:p>
          <a:p>
            <a:pPr marL="342900" indent="-342900">
              <a:buFont typeface="Arial" panose="020B0604020202020204" pitchFamily="34" charset="0"/>
              <a:buChar char="•"/>
            </a:pPr>
            <a:endParaRPr lang="en-CA" sz="2000" dirty="0">
              <a:solidFill>
                <a:srgbClr val="2A2A2A"/>
              </a:solidFill>
            </a:endParaRPr>
          </a:p>
          <a:p>
            <a:pPr marL="342900" indent="-342900">
              <a:buFont typeface="Arial" panose="020B0604020202020204" pitchFamily="34" charset="0"/>
              <a:buChar char="•"/>
            </a:pPr>
            <a:r>
              <a:rPr lang="en-CA" sz="2000" b="0" i="0" u="none" strike="noStrike" dirty="0">
                <a:solidFill>
                  <a:srgbClr val="2A2A2A"/>
                </a:solidFill>
                <a:effectLst/>
              </a:rPr>
              <a:t>Statistics is one of the major parts of the data science field and helps us get better results from data, validating models and underlying patterns.</a:t>
            </a:r>
          </a:p>
          <a:p>
            <a:pPr marL="342900" indent="-342900">
              <a:buFont typeface="Arial" panose="020B0604020202020204" pitchFamily="34" charset="0"/>
              <a:buChar char="•"/>
            </a:pPr>
            <a:endParaRPr lang="en-CA" sz="2000" dirty="0">
              <a:solidFill>
                <a:srgbClr val="2A2A2A"/>
              </a:solidFill>
            </a:endParaRPr>
          </a:p>
          <a:p>
            <a:pPr marL="342900" indent="-342900">
              <a:buFont typeface="Arial" panose="020B0604020202020204" pitchFamily="34" charset="0"/>
              <a:buChar char="•"/>
            </a:pPr>
            <a:r>
              <a:rPr lang="en-CA" sz="2000" b="0" i="0" u="none" strike="noStrike" dirty="0">
                <a:effectLst/>
              </a:rPr>
              <a:t>Statistics allows data scientists to quantify uncertainty and make predictions while accounting for randomness and variability in data.</a:t>
            </a:r>
          </a:p>
          <a:p>
            <a:pPr marL="342900" indent="-342900">
              <a:buFont typeface="Arial" panose="020B0604020202020204" pitchFamily="34" charset="0"/>
              <a:buChar char="•"/>
            </a:pPr>
            <a:endParaRPr lang="en-CA" sz="2000" dirty="0"/>
          </a:p>
          <a:p>
            <a:pPr marL="342900" indent="-342900">
              <a:buFont typeface="Arial" panose="020B0604020202020204" pitchFamily="34" charset="0"/>
              <a:buChar char="•"/>
            </a:pPr>
            <a:r>
              <a:rPr lang="en-CA" sz="2000" b="0" i="0" u="none" strike="noStrike" dirty="0">
                <a:effectLst/>
              </a:rPr>
              <a:t>Statistics enables decision-makers to derive insights from data through hypothesis testing, probability, and predictive modeling, leading to more informed and evidence-based decisions.</a:t>
            </a:r>
            <a:endParaRPr lang="en-CA" sz="2000" dirty="0"/>
          </a:p>
        </p:txBody>
      </p:sp>
      <p:pic>
        <p:nvPicPr>
          <p:cNvPr id="11" name="Picture 2" descr="data science">
            <a:extLst>
              <a:ext uri="{FF2B5EF4-FFF2-40B4-BE49-F238E27FC236}">
                <a16:creationId xmlns:a16="http://schemas.microsoft.com/office/drawing/2014/main" id="{DA80827C-3519-4533-B956-C3C584818E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969"/>
          <a:stretch/>
        </p:blipFill>
        <p:spPr bwMode="auto">
          <a:xfrm>
            <a:off x="6287212" y="1984731"/>
            <a:ext cx="5712209" cy="321758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0F4FC11F-A131-6A25-1020-733F3EBD594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6465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Sample &amp; Population</a:t>
            </a:r>
          </a:p>
        </p:txBody>
      </p:sp>
      <p:sp>
        <p:nvSpPr>
          <p:cNvPr id="54" name="TextBox 53">
            <a:extLst>
              <a:ext uri="{FF2B5EF4-FFF2-40B4-BE49-F238E27FC236}">
                <a16:creationId xmlns:a16="http://schemas.microsoft.com/office/drawing/2014/main" id="{770180D7-7863-DEC4-CB0C-8FCB9E9549EB}"/>
              </a:ext>
            </a:extLst>
          </p:cNvPr>
          <p:cNvSpPr txBox="1"/>
          <p:nvPr/>
        </p:nvSpPr>
        <p:spPr>
          <a:xfrm>
            <a:off x="475924" y="2171478"/>
            <a:ext cx="4380020" cy="2277547"/>
          </a:xfrm>
          <a:prstGeom prst="rect">
            <a:avLst/>
          </a:prstGeom>
          <a:noFill/>
        </p:spPr>
        <p:txBody>
          <a:bodyPr wrap="square">
            <a:spAutoFit/>
          </a:bodyPr>
          <a:lstStyle/>
          <a:p>
            <a:pPr algn="l"/>
            <a:r>
              <a:rPr lang="en-CA" sz="2400" b="1" i="0" u="none" strike="noStrike" dirty="0">
                <a:effectLst/>
              </a:rPr>
              <a:t>Population</a:t>
            </a:r>
            <a:r>
              <a:rPr lang="en-CA" sz="2400" b="0" i="0" u="none" strike="noStrike" dirty="0">
                <a:effectLst/>
              </a:rPr>
              <a:t>: </a:t>
            </a:r>
            <a:r>
              <a:rPr lang="en-CA" sz="2000" b="0" i="0" u="none" strike="noStrike" dirty="0">
                <a:effectLst/>
              </a:rPr>
              <a:t>The entire group that you want to draw conclusions about.</a:t>
            </a:r>
          </a:p>
          <a:p>
            <a:pPr algn="l"/>
            <a:endParaRPr lang="en-CA" b="0" i="0" u="none" strike="noStrike" dirty="0">
              <a:effectLst/>
            </a:endParaRPr>
          </a:p>
          <a:p>
            <a:pPr algn="l"/>
            <a:endParaRPr lang="en-CA" dirty="0"/>
          </a:p>
          <a:p>
            <a:pPr algn="l"/>
            <a:endParaRPr lang="en-CA" b="0" i="0" u="none" strike="noStrike" dirty="0">
              <a:effectLst/>
            </a:endParaRPr>
          </a:p>
          <a:p>
            <a:pPr algn="l"/>
            <a:r>
              <a:rPr lang="en-CA" sz="2400" b="1" i="0" u="none" strike="noStrike" dirty="0">
                <a:effectLst/>
              </a:rPr>
              <a:t>Sample</a:t>
            </a:r>
            <a:r>
              <a:rPr lang="en-CA" sz="2400" b="0" i="0" u="none" strike="noStrike" dirty="0">
                <a:effectLst/>
              </a:rPr>
              <a:t>: </a:t>
            </a:r>
            <a:r>
              <a:rPr lang="en-CA" sz="2000" b="0" i="0" u="none" strike="noStrike" dirty="0">
                <a:effectLst/>
              </a:rPr>
              <a:t>A subset of the population that is used to represent the group.</a:t>
            </a:r>
            <a:endParaRPr lang="en-CA" b="0" i="0" u="none" strike="noStrike" dirty="0">
              <a:effectLst/>
            </a:endParaRPr>
          </a:p>
        </p:txBody>
      </p:sp>
      <p:pic>
        <p:nvPicPr>
          <p:cNvPr id="57" name="Picture 56" descr="A diagram of people connected to a circle&#10;&#10;Description automatically generated">
            <a:extLst>
              <a:ext uri="{FF2B5EF4-FFF2-40B4-BE49-F238E27FC236}">
                <a16:creationId xmlns:a16="http://schemas.microsoft.com/office/drawing/2014/main" id="{9D30A076-488F-2377-9BB0-BD3761A065F3}"/>
              </a:ext>
            </a:extLst>
          </p:cNvPr>
          <p:cNvPicPr>
            <a:picLocks noChangeAspect="1"/>
          </p:cNvPicPr>
          <p:nvPr/>
        </p:nvPicPr>
        <p:blipFill>
          <a:blip r:embed="rId2"/>
          <a:stretch>
            <a:fillRect/>
          </a:stretch>
        </p:blipFill>
        <p:spPr>
          <a:xfrm>
            <a:off x="5268896" y="1726802"/>
            <a:ext cx="6227686" cy="3425227"/>
          </a:xfrm>
          <a:prstGeom prst="rect">
            <a:avLst/>
          </a:prstGeom>
        </p:spPr>
      </p:pic>
      <p:sp>
        <p:nvSpPr>
          <p:cNvPr id="2" name="Footer Placeholder 1">
            <a:extLst>
              <a:ext uri="{FF2B5EF4-FFF2-40B4-BE49-F238E27FC236}">
                <a16:creationId xmlns:a16="http://schemas.microsoft.com/office/drawing/2014/main" id="{D18555A8-0558-7020-E874-1A1E4FA3492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564263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Why Use a Sample</a:t>
            </a:r>
          </a:p>
        </p:txBody>
      </p:sp>
      <p:sp>
        <p:nvSpPr>
          <p:cNvPr id="54" name="TextBox 53">
            <a:extLst>
              <a:ext uri="{FF2B5EF4-FFF2-40B4-BE49-F238E27FC236}">
                <a16:creationId xmlns:a16="http://schemas.microsoft.com/office/drawing/2014/main" id="{1645722B-E56D-5B5C-5729-20F4E172BFE6}"/>
              </a:ext>
            </a:extLst>
          </p:cNvPr>
          <p:cNvSpPr txBox="1"/>
          <p:nvPr/>
        </p:nvSpPr>
        <p:spPr>
          <a:xfrm>
            <a:off x="552142" y="2548958"/>
            <a:ext cx="9186660" cy="1983620"/>
          </a:xfrm>
          <a:prstGeom prst="rect">
            <a:avLst/>
          </a:prstGeom>
          <a:noFill/>
        </p:spPr>
        <p:txBody>
          <a:bodyPr wrap="square">
            <a:spAutoFit/>
          </a:bodyPr>
          <a:lstStyle/>
          <a:p>
            <a:pPr algn="l">
              <a:lnSpc>
                <a:spcPct val="150000"/>
              </a:lnSpc>
            </a:pPr>
            <a:r>
              <a:rPr lang="en-CA" sz="2400" b="1" i="0" u="none" strike="noStrike" dirty="0">
                <a:effectLst/>
              </a:rPr>
              <a:t>Example of samples: </a:t>
            </a:r>
          </a:p>
          <a:p>
            <a:pPr algn="l">
              <a:lnSpc>
                <a:spcPct val="150000"/>
              </a:lnSpc>
            </a:pPr>
            <a:r>
              <a:rPr lang="en-CA" sz="2000" dirty="0"/>
              <a:t>- </a:t>
            </a:r>
            <a:r>
              <a:rPr lang="en-CA" sz="2000" b="0" i="0" u="none" strike="noStrike" dirty="0">
                <a:effectLst/>
              </a:rPr>
              <a:t>A survey of 10,000 voters in a country.</a:t>
            </a:r>
          </a:p>
          <a:p>
            <a:pPr algn="l">
              <a:lnSpc>
                <a:spcPct val="150000"/>
              </a:lnSpc>
            </a:pPr>
            <a:r>
              <a:rPr lang="en-CA" sz="2000" b="0" i="0" u="none" strike="noStrike" dirty="0">
                <a:effectLst/>
              </a:rPr>
              <a:t>- 50 trees selected from the forest for measurement.</a:t>
            </a:r>
          </a:p>
          <a:p>
            <a:pPr algn="l">
              <a:lnSpc>
                <a:spcPct val="150000"/>
              </a:lnSpc>
            </a:pPr>
            <a:r>
              <a:rPr lang="en-CA" sz="2000" b="0" i="0" u="none" strike="noStrike" dirty="0">
                <a:effectLst/>
              </a:rPr>
              <a:t>- A group of 50 students chosen for a research study at an university </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2" y="1589138"/>
            <a:ext cx="10247401" cy="707886"/>
          </a:xfrm>
          <a:prstGeom prst="rect">
            <a:avLst/>
          </a:prstGeom>
          <a:noFill/>
        </p:spPr>
        <p:txBody>
          <a:bodyPr wrap="square">
            <a:spAutoFit/>
          </a:bodyPr>
          <a:lstStyle/>
          <a:p>
            <a:r>
              <a:rPr lang="en-CA" sz="2000" b="0" i="0" u="none" strike="noStrike" dirty="0">
                <a:effectLst/>
              </a:rPr>
              <a:t>It is often impractical or impossible to study the whole population due to constraints of time, cost, and logistics. </a:t>
            </a:r>
            <a:endParaRPr lang="en-US" sz="2000" dirty="0"/>
          </a:p>
        </p:txBody>
      </p:sp>
      <p:sp>
        <p:nvSpPr>
          <p:cNvPr id="58" name="TextBox 57">
            <a:extLst>
              <a:ext uri="{FF2B5EF4-FFF2-40B4-BE49-F238E27FC236}">
                <a16:creationId xmlns:a16="http://schemas.microsoft.com/office/drawing/2014/main" id="{EF542D53-5D07-8F1B-864A-5B40AE1252C0}"/>
              </a:ext>
            </a:extLst>
          </p:cNvPr>
          <p:cNvSpPr txBox="1"/>
          <p:nvPr/>
        </p:nvSpPr>
        <p:spPr>
          <a:xfrm>
            <a:off x="552142" y="4896976"/>
            <a:ext cx="10613164" cy="1077218"/>
          </a:xfrm>
          <a:prstGeom prst="rect">
            <a:avLst/>
          </a:prstGeom>
          <a:noFill/>
        </p:spPr>
        <p:txBody>
          <a:bodyPr wrap="square">
            <a:spAutoFit/>
          </a:bodyPr>
          <a:lstStyle/>
          <a:p>
            <a:r>
              <a:rPr lang="en-CA" sz="2400" b="1" i="0" u="none" strike="noStrike" dirty="0">
                <a:effectLst/>
              </a:rPr>
              <a:t>Random sampling:</a:t>
            </a:r>
          </a:p>
          <a:p>
            <a:r>
              <a:rPr lang="en-CA" sz="2000" b="0" i="0" u="none" strike="noStrike" dirty="0">
                <a:effectLst/>
              </a:rPr>
              <a:t>Ensures that every member of the population has an </a:t>
            </a:r>
            <a:r>
              <a:rPr lang="en-CA" sz="2000" b="1" i="0" u="none" strike="noStrike" dirty="0">
                <a:effectLst/>
              </a:rPr>
              <a:t>equal chance</a:t>
            </a:r>
            <a:r>
              <a:rPr lang="en-CA" sz="2000" b="0" i="0" u="none" strike="noStrike" dirty="0">
                <a:effectLst/>
              </a:rPr>
              <a:t> of being selected, which helps to avoid </a:t>
            </a:r>
            <a:r>
              <a:rPr lang="en-CA" sz="2000" b="1" i="0" u="none" strike="noStrike" dirty="0">
                <a:effectLst/>
              </a:rPr>
              <a:t>bias</a:t>
            </a:r>
            <a:r>
              <a:rPr lang="en-CA" sz="2000" b="0" i="0" u="none" strike="noStrike" dirty="0">
                <a:effectLst/>
              </a:rPr>
              <a:t> and makes the sample representative of the population.</a:t>
            </a:r>
            <a:endParaRPr lang="en-US" sz="2000" dirty="0"/>
          </a:p>
        </p:txBody>
      </p:sp>
      <p:sp>
        <p:nvSpPr>
          <p:cNvPr id="2" name="Footer Placeholder 1">
            <a:extLst>
              <a:ext uri="{FF2B5EF4-FFF2-40B4-BE49-F238E27FC236}">
                <a16:creationId xmlns:a16="http://schemas.microsoft.com/office/drawing/2014/main" id="{870CD6F5-8EE7-068B-E62D-E0BA2A0736B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91439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Random Sampling</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3" y="1832330"/>
            <a:ext cx="10247401" cy="3416320"/>
          </a:xfrm>
          <a:prstGeom prst="rect">
            <a:avLst/>
          </a:prstGeom>
          <a:noFill/>
        </p:spPr>
        <p:txBody>
          <a:bodyPr wrap="square">
            <a:spAutoFit/>
          </a:bodyPr>
          <a:lstStyle/>
          <a:p>
            <a:pPr>
              <a:lnSpc>
                <a:spcPct val="90000"/>
              </a:lnSpc>
              <a:buFont typeface="Wingdings" pitchFamily="2" charset="2"/>
              <a:buNone/>
            </a:pPr>
            <a:r>
              <a:rPr lang="en-US" altLang="en-US" sz="2400" b="1" dirty="0"/>
              <a:t>Simple random sampling </a:t>
            </a:r>
            <a:r>
              <a:rPr lang="en-US" altLang="en-US" sz="2400" dirty="0"/>
              <a:t>is a procedure in which</a:t>
            </a:r>
          </a:p>
          <a:p>
            <a:pPr>
              <a:lnSpc>
                <a:spcPct val="90000"/>
              </a:lnSpc>
              <a:buFont typeface="Wingdings" pitchFamily="2" charset="2"/>
              <a:buNone/>
            </a:pPr>
            <a:r>
              <a:rPr lang="en-US" altLang="en-US" sz="2400" dirty="0"/>
              <a:t> </a:t>
            </a:r>
          </a:p>
          <a:p>
            <a:pPr marL="900000" indent="-342900">
              <a:lnSpc>
                <a:spcPct val="150000"/>
              </a:lnSpc>
              <a:buFont typeface="Arial" panose="020B0604020202020204" pitchFamily="34" charset="0"/>
              <a:buChar char="•"/>
            </a:pPr>
            <a:r>
              <a:rPr lang="en-US" altLang="en-US" sz="2400" dirty="0"/>
              <a:t>each member of the population is chosen strictly by chance</a:t>
            </a:r>
          </a:p>
          <a:p>
            <a:pPr marL="900000" indent="-342900">
              <a:lnSpc>
                <a:spcPct val="150000"/>
              </a:lnSpc>
              <a:buFont typeface="Arial" panose="020B0604020202020204" pitchFamily="34" charset="0"/>
              <a:buChar char="•"/>
            </a:pPr>
            <a:r>
              <a:rPr lang="en-US" altLang="en-US" sz="2400" dirty="0"/>
              <a:t>each member of the population is equally likely to be chosen</a:t>
            </a:r>
          </a:p>
          <a:p>
            <a:pPr marL="900000" indent="-342900">
              <a:lnSpc>
                <a:spcPct val="150000"/>
              </a:lnSpc>
              <a:buFont typeface="Arial" panose="020B0604020202020204" pitchFamily="34" charset="0"/>
              <a:buChar char="•"/>
            </a:pPr>
            <a:r>
              <a:rPr lang="en-US" altLang="en-US" sz="2400" dirty="0"/>
              <a:t>every possible sample of  </a:t>
            </a:r>
            <a:r>
              <a:rPr lang="en-US" altLang="en-US" sz="2400" i="1" dirty="0"/>
              <a:t>n</a:t>
            </a:r>
            <a:r>
              <a:rPr lang="en-US" altLang="en-US" sz="2400" dirty="0"/>
              <a:t>  objects is equally likely to be chosen</a:t>
            </a:r>
          </a:p>
          <a:p>
            <a:pPr>
              <a:lnSpc>
                <a:spcPct val="90000"/>
              </a:lnSpc>
            </a:pPr>
            <a:endParaRPr lang="en-US" altLang="en-US" sz="2400" dirty="0"/>
          </a:p>
          <a:p>
            <a:pPr>
              <a:lnSpc>
                <a:spcPct val="90000"/>
              </a:lnSpc>
              <a:buFont typeface="Wingdings" pitchFamily="2" charset="2"/>
              <a:buNone/>
            </a:pPr>
            <a:endParaRPr lang="en-US" altLang="en-US" sz="2400" dirty="0"/>
          </a:p>
          <a:p>
            <a:pPr>
              <a:lnSpc>
                <a:spcPct val="90000"/>
              </a:lnSpc>
              <a:buFont typeface="Wingdings" pitchFamily="2" charset="2"/>
              <a:buNone/>
            </a:pPr>
            <a:r>
              <a:rPr lang="en-US" altLang="en-US" sz="2400" dirty="0"/>
              <a:t>The resulting sample is called a </a:t>
            </a:r>
            <a:r>
              <a:rPr lang="en-US" altLang="en-US" sz="2400" b="1" dirty="0"/>
              <a:t>random sample</a:t>
            </a:r>
          </a:p>
        </p:txBody>
      </p:sp>
      <p:sp>
        <p:nvSpPr>
          <p:cNvPr id="2" name="Footer Placeholder 1">
            <a:extLst>
              <a:ext uri="{FF2B5EF4-FFF2-40B4-BE49-F238E27FC236}">
                <a16:creationId xmlns:a16="http://schemas.microsoft.com/office/drawing/2014/main" id="{07A7D6DE-61C8-0B43-91BE-6C5BD750050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96591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Sample and the Population</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3" y="1489402"/>
            <a:ext cx="11299546" cy="5016758"/>
          </a:xfrm>
          <a:prstGeom prst="rect">
            <a:avLst/>
          </a:prstGeom>
          <a:noFill/>
        </p:spPr>
        <p:txBody>
          <a:bodyPr wrap="square">
            <a:spAutoFit/>
          </a:bodyPr>
          <a:lstStyle/>
          <a:p>
            <a:pPr algn="l">
              <a:buFont typeface="+mj-lt"/>
              <a:buAutoNum type="arabicPeriod"/>
            </a:pPr>
            <a:r>
              <a:rPr lang="en-CA" sz="2000" b="1" i="0" u="none" strike="noStrike" dirty="0">
                <a:effectLst/>
              </a:rPr>
              <a:t> Scenario</a:t>
            </a:r>
            <a:r>
              <a:rPr lang="en-CA" sz="2000" b="0" i="0" u="none" strike="noStrike" dirty="0">
                <a:effectLst/>
              </a:rPr>
              <a:t>: A survey is conducted on 500 high school students about their eating habits.</a:t>
            </a:r>
          </a:p>
          <a:p>
            <a:pPr lvl="1" algn="l"/>
            <a:r>
              <a:rPr lang="en-CA" sz="2000" b="1" i="0" u="none" strike="noStrike" dirty="0">
                <a:solidFill>
                  <a:schemeClr val="accent5">
                    <a:lumMod val="75000"/>
                  </a:schemeClr>
                </a:solidFill>
                <a:effectLst/>
              </a:rPr>
              <a:t>Population</a:t>
            </a:r>
            <a:r>
              <a:rPr lang="en-CA" sz="2000" b="0" i="0" u="none" strike="noStrike" dirty="0">
                <a:effectLst/>
              </a:rPr>
              <a:t>: All high school students</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500 high school students surveyed</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A company tests 30 out of its 500 software products for quality assurance.</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500 software products of the company</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30 products tested</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In a city, a traffic study analyzes 200 randomly selected cars out of thousands during rush hour.</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cars in the city during rush hour</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200 cars selected for the study</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A researcher is studying the impact of a new teaching method on all the third-grade students in a school district.</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third-grade students in the school district</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A group of students </a:t>
            </a:r>
          </a:p>
        </p:txBody>
      </p:sp>
      <p:sp>
        <p:nvSpPr>
          <p:cNvPr id="2" name="Footer Placeholder 1">
            <a:extLst>
              <a:ext uri="{FF2B5EF4-FFF2-40B4-BE49-F238E27FC236}">
                <a16:creationId xmlns:a16="http://schemas.microsoft.com/office/drawing/2014/main" id="{6F3EF346-04E0-ADBF-83FB-53405DF621E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95227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and Inferential Statistics</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42416" y="1827956"/>
            <a:ext cx="11299546" cy="3490186"/>
          </a:xfrm>
          <a:prstGeom prst="rect">
            <a:avLst/>
          </a:prstGeom>
          <a:noFill/>
        </p:spPr>
        <p:txBody>
          <a:bodyPr wrap="square">
            <a:spAutoFit/>
          </a:bodyPr>
          <a:lstStyle/>
          <a:p>
            <a:pPr marL="342900" indent="-342900">
              <a:lnSpc>
                <a:spcPct val="110000"/>
              </a:lnSpc>
              <a:buFont typeface="Arial" panose="020B0604020202020204" pitchFamily="34" charset="0"/>
              <a:buChar char="•"/>
            </a:pPr>
            <a:r>
              <a:rPr lang="en-US" altLang="en-US" sz="2400" b="1" dirty="0"/>
              <a:t>Descriptive statistics</a:t>
            </a:r>
          </a:p>
          <a:p>
            <a:pPr lvl="1">
              <a:lnSpc>
                <a:spcPct val="110000"/>
              </a:lnSpc>
            </a:pPr>
            <a:r>
              <a:rPr lang="en-US" altLang="en-US" sz="2400" dirty="0"/>
              <a:t>Collecting, summarizing, and processing data to transform data into information</a:t>
            </a:r>
          </a:p>
          <a:p>
            <a:pPr marL="342900" indent="-342900">
              <a:lnSpc>
                <a:spcPct val="120000"/>
              </a:lnSpc>
              <a:buFont typeface="Arial" panose="020B0604020202020204" pitchFamily="34" charset="0"/>
              <a:buChar char="•"/>
            </a:pPr>
            <a:endParaRPr lang="en-US" altLang="en-US" sz="2400" dirty="0">
              <a:solidFill>
                <a:srgbClr val="333399"/>
              </a:solidFill>
            </a:endParaRPr>
          </a:p>
          <a:p>
            <a:pPr marL="342900" indent="-342900">
              <a:lnSpc>
                <a:spcPct val="120000"/>
              </a:lnSpc>
              <a:buFont typeface="Arial" panose="020B0604020202020204" pitchFamily="34" charset="0"/>
              <a:buChar char="•"/>
            </a:pPr>
            <a:endParaRPr lang="en-US" altLang="en-US" sz="2400" dirty="0">
              <a:solidFill>
                <a:srgbClr val="333399"/>
              </a:solidFill>
            </a:endParaRPr>
          </a:p>
          <a:p>
            <a:pPr marL="342900" indent="-342900">
              <a:lnSpc>
                <a:spcPct val="120000"/>
              </a:lnSpc>
              <a:buFont typeface="Arial" panose="020B0604020202020204" pitchFamily="34" charset="0"/>
              <a:buChar char="•"/>
            </a:pPr>
            <a:r>
              <a:rPr lang="en-US" altLang="en-US" sz="2400" b="1" dirty="0"/>
              <a:t>Inferential statistics</a:t>
            </a:r>
          </a:p>
          <a:p>
            <a:pPr lvl="1">
              <a:lnSpc>
                <a:spcPct val="120000"/>
              </a:lnSpc>
            </a:pPr>
            <a:r>
              <a:rPr lang="en-US" altLang="en-US" sz="2400" dirty="0"/>
              <a:t>Provide the basis for predictions, forecasts, and estimates that are used to transform information about samples into inferences about populations</a:t>
            </a:r>
          </a:p>
          <a:p>
            <a:pPr algn="l"/>
            <a:endParaRPr lang="en-CA" sz="2400" b="0" i="0" u="none" strike="noStrike" dirty="0">
              <a:effectLst/>
            </a:endParaRPr>
          </a:p>
        </p:txBody>
      </p:sp>
      <p:sp>
        <p:nvSpPr>
          <p:cNvPr id="2" name="Footer Placeholder 1">
            <a:extLst>
              <a:ext uri="{FF2B5EF4-FFF2-40B4-BE49-F238E27FC236}">
                <a16:creationId xmlns:a16="http://schemas.microsoft.com/office/drawing/2014/main" id="{B0C17A14-7070-FADA-E6CD-4B48C2438D6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72354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95650"/>
            <a:ext cx="10472287" cy="523220"/>
          </a:xfrm>
          <a:prstGeom prst="rect">
            <a:avLst/>
          </a:prstGeom>
          <a:noFill/>
        </p:spPr>
        <p:txBody>
          <a:bodyPr wrap="square" rtlCol="0">
            <a:spAutoFit/>
          </a:bodyPr>
          <a:lstStyle/>
          <a:p>
            <a:r>
              <a:rPr lang="en-US" sz="2800" b="1" dirty="0">
                <a:ea typeface="+mj-ea"/>
                <a:cs typeface="+mj-cs"/>
              </a:rPr>
              <a:t>About me</a:t>
            </a:r>
          </a:p>
        </p:txBody>
      </p:sp>
      <p:pic>
        <p:nvPicPr>
          <p:cNvPr id="3" name="Picture 2" descr="A person wearing glasses and a tie&#10;&#10;Description automatically generated">
            <a:extLst>
              <a:ext uri="{FF2B5EF4-FFF2-40B4-BE49-F238E27FC236}">
                <a16:creationId xmlns:a16="http://schemas.microsoft.com/office/drawing/2014/main" id="{95E43ADE-F2DB-F13C-41C9-7D21B9EAF755}"/>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8478" y="2467303"/>
            <a:ext cx="2980584" cy="2980584"/>
          </a:xfrm>
          <a:prstGeom prst="rect">
            <a:avLst/>
          </a:prstGeom>
        </p:spPr>
      </p:pic>
      <p:sp>
        <p:nvSpPr>
          <p:cNvPr id="6" name="TextBox 5">
            <a:extLst>
              <a:ext uri="{FF2B5EF4-FFF2-40B4-BE49-F238E27FC236}">
                <a16:creationId xmlns:a16="http://schemas.microsoft.com/office/drawing/2014/main" id="{521C23E7-D067-E562-BF19-B0AC4DEFB7C7}"/>
              </a:ext>
            </a:extLst>
          </p:cNvPr>
          <p:cNvSpPr txBox="1"/>
          <p:nvPr/>
        </p:nvSpPr>
        <p:spPr>
          <a:xfrm>
            <a:off x="4149969" y="2038144"/>
            <a:ext cx="6649575" cy="3862596"/>
          </a:xfrm>
          <a:prstGeom prst="rect">
            <a:avLst/>
          </a:prstGeom>
          <a:noFill/>
        </p:spPr>
        <p:txBody>
          <a:bodyPr wrap="square" rtlCol="0">
            <a:spAutoFit/>
          </a:bodyPr>
          <a:lstStyle/>
          <a:p>
            <a:r>
              <a:rPr lang="en-US" sz="2400" dirty="0"/>
              <a:t>         Mojtaba Ghasemi</a:t>
            </a:r>
          </a:p>
          <a:p>
            <a:endParaRPr lang="en-US" sz="2400" dirty="0"/>
          </a:p>
          <a:p>
            <a:r>
              <a:rPr lang="en-US" sz="2400" dirty="0"/>
              <a:t>         </a:t>
            </a:r>
            <a:r>
              <a:rPr lang="en-US" dirty="0"/>
              <a:t>Senior Data Scientist</a:t>
            </a:r>
          </a:p>
          <a:p>
            <a:endParaRPr lang="en-US" sz="2000" dirty="0"/>
          </a:p>
          <a:p>
            <a:pPr>
              <a:lnSpc>
                <a:spcPct val="150000"/>
              </a:lnSpc>
            </a:pPr>
            <a:r>
              <a:rPr lang="en-US" dirty="0"/>
              <a:t>            Ph.D. in Biomedical </a:t>
            </a:r>
            <a:r>
              <a:rPr lang="en-US"/>
              <a:t>Engineering from University </a:t>
            </a:r>
            <a:r>
              <a:rPr lang="en-US" dirty="0"/>
              <a:t>de Montreal </a:t>
            </a:r>
          </a:p>
          <a:p>
            <a:pPr>
              <a:lnSpc>
                <a:spcPct val="150000"/>
              </a:lnSpc>
            </a:pPr>
            <a:endParaRPr lang="en-US" dirty="0"/>
          </a:p>
          <a:p>
            <a:pPr>
              <a:lnSpc>
                <a:spcPct val="150000"/>
              </a:lnSpc>
            </a:pPr>
            <a:r>
              <a:rPr lang="en-US" dirty="0"/>
              <a:t>            https://</a:t>
            </a:r>
            <a:r>
              <a:rPr lang="en-US" dirty="0" err="1"/>
              <a:t>github.com</a:t>
            </a:r>
            <a:r>
              <a:rPr lang="en-US" dirty="0"/>
              <a:t>/</a:t>
            </a:r>
            <a:r>
              <a:rPr lang="en-US" dirty="0" err="1"/>
              <a:t>MJTGhasemi</a:t>
            </a:r>
            <a:endParaRPr lang="en-US" dirty="0"/>
          </a:p>
          <a:p>
            <a:pPr>
              <a:lnSpc>
                <a:spcPct val="150000"/>
              </a:lnSpc>
            </a:pPr>
            <a:r>
              <a:rPr lang="en-US" dirty="0"/>
              <a:t>          </a:t>
            </a:r>
          </a:p>
          <a:p>
            <a:pPr>
              <a:lnSpc>
                <a:spcPct val="150000"/>
              </a:lnSpc>
            </a:pPr>
            <a:r>
              <a:rPr lang="en-US" dirty="0"/>
              <a:t>            https://ca.linkedin.com/in/mojtabaghasemi/</a:t>
            </a:r>
          </a:p>
          <a:p>
            <a:endParaRPr lang="en-US" dirty="0"/>
          </a:p>
        </p:txBody>
      </p:sp>
      <p:pic>
        <p:nvPicPr>
          <p:cNvPr id="10" name="Picture 9" descr="A blue and black logo&#10;&#10;Description automatically generated">
            <a:extLst>
              <a:ext uri="{FF2B5EF4-FFF2-40B4-BE49-F238E27FC236}">
                <a16:creationId xmlns:a16="http://schemas.microsoft.com/office/drawing/2014/main" id="{0A33E265-E65C-022A-7970-59ECFBF90860}"/>
              </a:ext>
            </a:extLst>
          </p:cNvPr>
          <p:cNvPicPr>
            <a:picLocks noChangeAspect="1"/>
          </p:cNvPicPr>
          <p:nvPr/>
        </p:nvPicPr>
        <p:blipFill>
          <a:blip r:embed="rId4"/>
          <a:stretch>
            <a:fillRect/>
          </a:stretch>
        </p:blipFill>
        <p:spPr>
          <a:xfrm>
            <a:off x="4246096" y="5041002"/>
            <a:ext cx="512659" cy="406885"/>
          </a:xfrm>
          <a:prstGeom prst="rect">
            <a:avLst/>
          </a:prstGeom>
        </p:spPr>
      </p:pic>
      <p:pic>
        <p:nvPicPr>
          <p:cNvPr id="12" name="Graphic 11">
            <a:extLst>
              <a:ext uri="{FF2B5EF4-FFF2-40B4-BE49-F238E27FC236}">
                <a16:creationId xmlns:a16="http://schemas.microsoft.com/office/drawing/2014/main" id="{EC97E571-0491-D9B5-F40F-E0AD8106B0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41384" y="4192297"/>
            <a:ext cx="425956" cy="486806"/>
          </a:xfrm>
          <a:prstGeom prst="rect">
            <a:avLst/>
          </a:prstGeom>
        </p:spPr>
      </p:pic>
      <p:pic>
        <p:nvPicPr>
          <p:cNvPr id="9" name="Graphic 8" descr="Graduation cap with solid fill">
            <a:extLst>
              <a:ext uri="{FF2B5EF4-FFF2-40B4-BE49-F238E27FC236}">
                <a16:creationId xmlns:a16="http://schemas.microsoft.com/office/drawing/2014/main" id="{B1E49E91-749A-2E04-B8B3-A3DED0E596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49969" y="3360656"/>
            <a:ext cx="608786" cy="608786"/>
          </a:xfrm>
          <a:prstGeom prst="rect">
            <a:avLst/>
          </a:prstGeom>
        </p:spPr>
      </p:pic>
      <p:pic>
        <p:nvPicPr>
          <p:cNvPr id="13" name="Graphic 12" descr="Statistics with solid fill">
            <a:extLst>
              <a:ext uri="{FF2B5EF4-FFF2-40B4-BE49-F238E27FC236}">
                <a16:creationId xmlns:a16="http://schemas.microsoft.com/office/drawing/2014/main" id="{C3D2B507-84B7-4608-10C7-100E5879B4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49969" y="2716780"/>
            <a:ext cx="608786" cy="608786"/>
          </a:xfrm>
          <a:prstGeom prst="rect">
            <a:avLst/>
          </a:prstGeom>
        </p:spPr>
      </p:pic>
      <p:sp>
        <p:nvSpPr>
          <p:cNvPr id="15" name="Footer Placeholder 14">
            <a:extLst>
              <a:ext uri="{FF2B5EF4-FFF2-40B4-BE49-F238E27FC236}">
                <a16:creationId xmlns:a16="http://schemas.microsoft.com/office/drawing/2014/main" id="{931A0E99-C0C0-0C69-9383-2E054EC7011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16089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900000" lvl="1" indent="-180000">
              <a:buFont typeface="Arial" panose="020B0604020202020204" pitchFamily="34" charset="0"/>
              <a:buChar char="•"/>
            </a:pPr>
            <a:r>
              <a:rPr lang="en-CA" sz="2000" dirty="0"/>
              <a:t>Tables </a:t>
            </a:r>
          </a:p>
          <a:p>
            <a:pPr marL="900000" lvl="1" indent="-180000">
              <a:buFont typeface="Arial" panose="020B0604020202020204" pitchFamily="34" charset="0"/>
              <a:buChar char="•"/>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900000" indent="-180000">
              <a:buFont typeface="Arial" panose="020B0604020202020204" pitchFamily="34" charset="0"/>
              <a:buChar char="•"/>
            </a:pPr>
            <a:r>
              <a:rPr lang="en-CA" sz="2000" dirty="0"/>
              <a:t>Measures of Central Tendency (Mean, Median, mode)</a:t>
            </a:r>
          </a:p>
          <a:p>
            <a:pPr marL="900000" indent="-180000">
              <a:buFont typeface="Arial" panose="020B0604020202020204" pitchFamily="34" charset="0"/>
              <a:buChar char="•"/>
            </a:pPr>
            <a:r>
              <a:rPr lang="en-CA" sz="2000" dirty="0"/>
              <a:t>Measures of Variation (Range, Interquartile Range, Variance, Standard Deviation)</a:t>
            </a:r>
          </a:p>
          <a:p>
            <a:pPr marL="900000" indent="-180000">
              <a:buFont typeface="Arial" panose="020B0604020202020204" pitchFamily="34" charset="0"/>
              <a:buChar char="•"/>
            </a:pPr>
            <a:r>
              <a:rPr lang="en-CA" sz="2000" dirty="0"/>
              <a:t>Measures of Shape (Skewness, Kurtosis)</a:t>
            </a:r>
          </a:p>
          <a:p>
            <a:pPr marL="900000" indent="-180000">
              <a:buFont typeface="Arial" panose="020B0604020202020204" pitchFamily="34" charset="0"/>
              <a:buChar char="•"/>
            </a:pPr>
            <a:r>
              <a:rPr lang="en-CA" sz="2000" dirty="0"/>
              <a:t>Measures of Association (Covariance, Correlation)</a:t>
            </a:r>
          </a:p>
        </p:txBody>
      </p:sp>
      <p:sp>
        <p:nvSpPr>
          <p:cNvPr id="2" name="Footer Placeholder 1">
            <a:extLst>
              <a:ext uri="{FF2B5EF4-FFF2-40B4-BE49-F238E27FC236}">
                <a16:creationId xmlns:a16="http://schemas.microsoft.com/office/drawing/2014/main" id="{17358A11-4F5A-4848-717A-7779800816F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68866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6253500" cy="2677656"/>
          </a:xfrm>
          <a:prstGeom prst="rect">
            <a:avLst/>
          </a:prstGeom>
          <a:noFill/>
        </p:spPr>
        <p:txBody>
          <a:bodyPr wrap="square">
            <a:spAutoFit/>
          </a:bodyPr>
          <a:lstStyle/>
          <a:p>
            <a:r>
              <a:rPr lang="en-CA" sz="2400" b="1" dirty="0"/>
              <a:t>Tables:</a:t>
            </a:r>
          </a:p>
          <a:p>
            <a:endParaRPr lang="en-CA" sz="2400" b="1" dirty="0"/>
          </a:p>
          <a:p>
            <a:r>
              <a:rPr lang="en-CA" sz="2000" b="1" dirty="0"/>
              <a:t>Frequency Tables: </a:t>
            </a:r>
            <a:r>
              <a:rPr lang="en-CA" sz="2000" dirty="0"/>
              <a:t>Display the frequency of various outcomes in a sample.</a:t>
            </a:r>
          </a:p>
          <a:p>
            <a:endParaRPr lang="en-CA" sz="2000" dirty="0"/>
          </a:p>
          <a:p>
            <a:endParaRPr lang="en-CA" sz="2000" dirty="0"/>
          </a:p>
          <a:p>
            <a:r>
              <a:rPr lang="en-CA" sz="2000" b="1" dirty="0"/>
              <a:t>Data Tables: </a:t>
            </a:r>
            <a:r>
              <a:rPr lang="en-CA" sz="2000" dirty="0"/>
              <a:t>Standard tables that represent data with rows and columns.</a:t>
            </a:r>
          </a:p>
        </p:txBody>
      </p:sp>
      <p:graphicFrame>
        <p:nvGraphicFramePr>
          <p:cNvPr id="2" name="Table 1">
            <a:extLst>
              <a:ext uri="{FF2B5EF4-FFF2-40B4-BE49-F238E27FC236}">
                <a16:creationId xmlns:a16="http://schemas.microsoft.com/office/drawing/2014/main" id="{10FDAB5D-10A5-9AAF-5B5E-DF6BCCC64368}"/>
              </a:ext>
            </a:extLst>
          </p:cNvPr>
          <p:cNvGraphicFramePr>
            <a:graphicFrameLocks noGrp="1"/>
          </p:cNvGraphicFramePr>
          <p:nvPr>
            <p:extLst>
              <p:ext uri="{D42A27DB-BD31-4B8C-83A1-F6EECF244321}">
                <p14:modId xmlns:p14="http://schemas.microsoft.com/office/powerpoint/2010/main" val="2080049080"/>
              </p:ext>
            </p:extLst>
          </p:nvPr>
        </p:nvGraphicFramePr>
        <p:xfrm>
          <a:off x="8147807" y="506331"/>
          <a:ext cx="3082446" cy="5760720"/>
        </p:xfrm>
        <a:graphic>
          <a:graphicData uri="http://schemas.openxmlformats.org/drawingml/2006/table">
            <a:tbl>
              <a:tblPr firstRow="1" bandRow="1">
                <a:tableStyleId>{9D7B26C5-4107-4FEC-AEDC-1716B250A1EF}</a:tableStyleId>
              </a:tblPr>
              <a:tblGrid>
                <a:gridCol w="729863">
                  <a:extLst>
                    <a:ext uri="{9D8B030D-6E8A-4147-A177-3AD203B41FA5}">
                      <a16:colId xmlns:a16="http://schemas.microsoft.com/office/drawing/2014/main" val="2415922361"/>
                    </a:ext>
                  </a:extLst>
                </a:gridCol>
                <a:gridCol w="2352583">
                  <a:extLst>
                    <a:ext uri="{9D8B030D-6E8A-4147-A177-3AD203B41FA5}">
                      <a16:colId xmlns:a16="http://schemas.microsoft.com/office/drawing/2014/main" val="1248652071"/>
                    </a:ext>
                  </a:extLst>
                </a:gridCol>
              </a:tblGrid>
              <a:tr h="273600">
                <a:tc gridSpan="2">
                  <a:txBody>
                    <a:bodyPr/>
                    <a:lstStyle/>
                    <a:p>
                      <a:pPr algn="ctr"/>
                      <a:r>
                        <a:rPr lang="en-US" sz="1200" dirty="0"/>
                        <a:t>Frequency Distribution of IQ for Employees</a:t>
                      </a:r>
                    </a:p>
                  </a:txBody>
                  <a:tcPr/>
                </a:tc>
                <a:tc hMerge="1">
                  <a:txBody>
                    <a:bodyPr/>
                    <a:lstStyle/>
                    <a:p>
                      <a:endParaRPr lang="en-US" sz="1200" dirty="0"/>
                    </a:p>
                  </a:txBody>
                  <a:tcPr/>
                </a:tc>
                <a:extLst>
                  <a:ext uri="{0D108BD9-81ED-4DB2-BD59-A6C34878D82A}">
                    <a16:rowId xmlns:a16="http://schemas.microsoft.com/office/drawing/2014/main" val="3810057390"/>
                  </a:ext>
                </a:extLst>
              </a:tr>
              <a:tr h="273600">
                <a:tc>
                  <a:txBody>
                    <a:bodyPr/>
                    <a:lstStyle/>
                    <a:p>
                      <a:r>
                        <a:rPr lang="en-US" sz="1200" dirty="0"/>
                        <a:t>IQ</a:t>
                      </a:r>
                    </a:p>
                  </a:txBody>
                  <a:tcPr/>
                </a:tc>
                <a:tc>
                  <a:txBody>
                    <a:bodyPr/>
                    <a:lstStyle/>
                    <a:p>
                      <a:r>
                        <a:rPr lang="en-US" sz="1200" dirty="0"/>
                        <a:t>Frequency</a:t>
                      </a:r>
                    </a:p>
                  </a:txBody>
                  <a:tcPr/>
                </a:tc>
                <a:extLst>
                  <a:ext uri="{0D108BD9-81ED-4DB2-BD59-A6C34878D82A}">
                    <a16:rowId xmlns:a16="http://schemas.microsoft.com/office/drawing/2014/main" val="1133166385"/>
                  </a:ext>
                </a:extLst>
              </a:tr>
              <a:tr h="273600">
                <a:tc>
                  <a:txBody>
                    <a:bodyPr/>
                    <a:lstStyle/>
                    <a:p>
                      <a:r>
                        <a:rPr lang="en-US" sz="1200" dirty="0"/>
                        <a:t>82.00</a:t>
                      </a:r>
                    </a:p>
                  </a:txBody>
                  <a:tcPr/>
                </a:tc>
                <a:tc>
                  <a:txBody>
                    <a:bodyPr/>
                    <a:lstStyle/>
                    <a:p>
                      <a:r>
                        <a:rPr lang="en-US" sz="1200" dirty="0"/>
                        <a:t>1</a:t>
                      </a:r>
                    </a:p>
                  </a:txBody>
                  <a:tcPr/>
                </a:tc>
                <a:extLst>
                  <a:ext uri="{0D108BD9-81ED-4DB2-BD59-A6C34878D82A}">
                    <a16:rowId xmlns:a16="http://schemas.microsoft.com/office/drawing/2014/main" val="3556201988"/>
                  </a:ext>
                </a:extLst>
              </a:tr>
              <a:tr h="273600">
                <a:tc>
                  <a:txBody>
                    <a:bodyPr/>
                    <a:lstStyle/>
                    <a:p>
                      <a:r>
                        <a:rPr lang="en-US" sz="1200" dirty="0"/>
                        <a:t>87.00</a:t>
                      </a:r>
                    </a:p>
                  </a:txBody>
                  <a:tcPr/>
                </a:tc>
                <a:tc>
                  <a:txBody>
                    <a:bodyPr/>
                    <a:lstStyle/>
                    <a:p>
                      <a:r>
                        <a:rPr lang="en-US" sz="1200" dirty="0"/>
                        <a:t>1</a:t>
                      </a:r>
                    </a:p>
                  </a:txBody>
                  <a:tcPr/>
                </a:tc>
                <a:extLst>
                  <a:ext uri="{0D108BD9-81ED-4DB2-BD59-A6C34878D82A}">
                    <a16:rowId xmlns:a16="http://schemas.microsoft.com/office/drawing/2014/main" val="1060196312"/>
                  </a:ext>
                </a:extLst>
              </a:tr>
              <a:tr h="273600">
                <a:tc>
                  <a:txBody>
                    <a:bodyPr/>
                    <a:lstStyle/>
                    <a:p>
                      <a:r>
                        <a:rPr lang="en-US" sz="1200" dirty="0"/>
                        <a:t>89.00</a:t>
                      </a:r>
                    </a:p>
                  </a:txBody>
                  <a:tcPr/>
                </a:tc>
                <a:tc>
                  <a:txBody>
                    <a:bodyPr/>
                    <a:lstStyle/>
                    <a:p>
                      <a:r>
                        <a:rPr lang="en-US" sz="1200" dirty="0"/>
                        <a:t>1</a:t>
                      </a:r>
                    </a:p>
                  </a:txBody>
                  <a:tcPr/>
                </a:tc>
                <a:extLst>
                  <a:ext uri="{0D108BD9-81ED-4DB2-BD59-A6C34878D82A}">
                    <a16:rowId xmlns:a16="http://schemas.microsoft.com/office/drawing/2014/main" val="2414939213"/>
                  </a:ext>
                </a:extLst>
              </a:tr>
              <a:tr h="273600">
                <a:tc>
                  <a:txBody>
                    <a:bodyPr/>
                    <a:lstStyle/>
                    <a:p>
                      <a:r>
                        <a:rPr lang="en-US" sz="1200" dirty="0"/>
                        <a:t>93.00</a:t>
                      </a:r>
                    </a:p>
                  </a:txBody>
                  <a:tcPr/>
                </a:tc>
                <a:tc>
                  <a:txBody>
                    <a:bodyPr/>
                    <a:lstStyle/>
                    <a:p>
                      <a:r>
                        <a:rPr lang="en-US" sz="1200" dirty="0"/>
                        <a:t>1</a:t>
                      </a:r>
                    </a:p>
                  </a:txBody>
                  <a:tcPr/>
                </a:tc>
                <a:extLst>
                  <a:ext uri="{0D108BD9-81ED-4DB2-BD59-A6C34878D82A}">
                    <a16:rowId xmlns:a16="http://schemas.microsoft.com/office/drawing/2014/main" val="435585281"/>
                  </a:ext>
                </a:extLst>
              </a:tr>
              <a:tr h="273600">
                <a:tc>
                  <a:txBody>
                    <a:bodyPr/>
                    <a:lstStyle/>
                    <a:p>
                      <a:r>
                        <a:rPr lang="en-US" sz="1200" dirty="0"/>
                        <a:t>96.00</a:t>
                      </a:r>
                    </a:p>
                  </a:txBody>
                  <a:tcPr/>
                </a:tc>
                <a:tc>
                  <a:txBody>
                    <a:bodyPr/>
                    <a:lstStyle/>
                    <a:p>
                      <a:r>
                        <a:rPr lang="en-US" sz="1200" dirty="0"/>
                        <a:t>2</a:t>
                      </a:r>
                    </a:p>
                  </a:txBody>
                  <a:tcPr/>
                </a:tc>
                <a:extLst>
                  <a:ext uri="{0D108BD9-81ED-4DB2-BD59-A6C34878D82A}">
                    <a16:rowId xmlns:a16="http://schemas.microsoft.com/office/drawing/2014/main" val="4198536795"/>
                  </a:ext>
                </a:extLst>
              </a:tr>
              <a:tr h="273600">
                <a:tc>
                  <a:txBody>
                    <a:bodyPr/>
                    <a:lstStyle/>
                    <a:p>
                      <a:r>
                        <a:rPr lang="en-US" sz="1200" dirty="0"/>
                        <a:t>97.00</a:t>
                      </a:r>
                    </a:p>
                  </a:txBody>
                  <a:tcPr/>
                </a:tc>
                <a:tc>
                  <a:txBody>
                    <a:bodyPr/>
                    <a:lstStyle/>
                    <a:p>
                      <a:r>
                        <a:rPr lang="en-US" sz="1200" dirty="0"/>
                        <a:t>1</a:t>
                      </a:r>
                    </a:p>
                  </a:txBody>
                  <a:tcPr/>
                </a:tc>
                <a:extLst>
                  <a:ext uri="{0D108BD9-81ED-4DB2-BD59-A6C34878D82A}">
                    <a16:rowId xmlns:a16="http://schemas.microsoft.com/office/drawing/2014/main" val="907085943"/>
                  </a:ext>
                </a:extLst>
              </a:tr>
              <a:tr h="273600">
                <a:tc>
                  <a:txBody>
                    <a:bodyPr/>
                    <a:lstStyle/>
                    <a:p>
                      <a:r>
                        <a:rPr lang="en-US" sz="1200" dirty="0"/>
                        <a:t>102.00</a:t>
                      </a:r>
                    </a:p>
                  </a:txBody>
                  <a:tcPr/>
                </a:tc>
                <a:tc>
                  <a:txBody>
                    <a:bodyPr/>
                    <a:lstStyle/>
                    <a:p>
                      <a:r>
                        <a:rPr lang="en-US" sz="1200" dirty="0"/>
                        <a:t>1</a:t>
                      </a:r>
                    </a:p>
                  </a:txBody>
                  <a:tcPr/>
                </a:tc>
                <a:extLst>
                  <a:ext uri="{0D108BD9-81ED-4DB2-BD59-A6C34878D82A}">
                    <a16:rowId xmlns:a16="http://schemas.microsoft.com/office/drawing/2014/main" val="178973520"/>
                  </a:ext>
                </a:extLst>
              </a:tr>
              <a:tr h="273600">
                <a:tc>
                  <a:txBody>
                    <a:bodyPr/>
                    <a:lstStyle/>
                    <a:p>
                      <a:r>
                        <a:rPr lang="en-US" sz="1200" dirty="0"/>
                        <a:t>103.00</a:t>
                      </a:r>
                    </a:p>
                  </a:txBody>
                  <a:tcPr/>
                </a:tc>
                <a:tc>
                  <a:txBody>
                    <a:bodyPr/>
                    <a:lstStyle/>
                    <a:p>
                      <a:r>
                        <a:rPr lang="en-US" sz="1200" dirty="0"/>
                        <a:t>1</a:t>
                      </a:r>
                    </a:p>
                  </a:txBody>
                  <a:tcPr/>
                </a:tc>
                <a:extLst>
                  <a:ext uri="{0D108BD9-81ED-4DB2-BD59-A6C34878D82A}">
                    <a16:rowId xmlns:a16="http://schemas.microsoft.com/office/drawing/2014/main" val="3725316721"/>
                  </a:ext>
                </a:extLst>
              </a:tr>
              <a:tr h="273600">
                <a:tc>
                  <a:txBody>
                    <a:bodyPr/>
                    <a:lstStyle/>
                    <a:p>
                      <a:r>
                        <a:rPr lang="en-US" sz="1200" dirty="0"/>
                        <a:t>105.00</a:t>
                      </a:r>
                    </a:p>
                  </a:txBody>
                  <a:tcPr/>
                </a:tc>
                <a:tc>
                  <a:txBody>
                    <a:bodyPr/>
                    <a:lstStyle/>
                    <a:p>
                      <a:r>
                        <a:rPr lang="en-US" sz="1200" dirty="0"/>
                        <a:t>1</a:t>
                      </a:r>
                    </a:p>
                  </a:txBody>
                  <a:tcPr/>
                </a:tc>
                <a:extLst>
                  <a:ext uri="{0D108BD9-81ED-4DB2-BD59-A6C34878D82A}">
                    <a16:rowId xmlns:a16="http://schemas.microsoft.com/office/drawing/2014/main" val="2629405019"/>
                  </a:ext>
                </a:extLst>
              </a:tr>
              <a:tr h="273600">
                <a:tc>
                  <a:txBody>
                    <a:bodyPr/>
                    <a:lstStyle/>
                    <a:p>
                      <a:r>
                        <a:rPr lang="en-US" sz="1200" dirty="0"/>
                        <a:t>109.00</a:t>
                      </a:r>
                    </a:p>
                  </a:txBody>
                  <a:tcPr/>
                </a:tc>
                <a:tc>
                  <a:txBody>
                    <a:bodyPr/>
                    <a:lstStyle/>
                    <a:p>
                      <a:r>
                        <a:rPr lang="en-US" sz="1200" dirty="0"/>
                        <a:t>1</a:t>
                      </a:r>
                    </a:p>
                  </a:txBody>
                  <a:tcPr/>
                </a:tc>
                <a:extLst>
                  <a:ext uri="{0D108BD9-81ED-4DB2-BD59-A6C34878D82A}">
                    <a16:rowId xmlns:a16="http://schemas.microsoft.com/office/drawing/2014/main" val="2957941914"/>
                  </a:ext>
                </a:extLst>
              </a:tr>
              <a:tr h="273600">
                <a:tc>
                  <a:txBody>
                    <a:bodyPr/>
                    <a:lstStyle/>
                    <a:p>
                      <a:r>
                        <a:rPr lang="en-US" sz="1200" dirty="0"/>
                        <a:t>115.00</a:t>
                      </a:r>
                    </a:p>
                  </a:txBody>
                  <a:tcPr/>
                </a:tc>
                <a:tc>
                  <a:txBody>
                    <a:bodyPr/>
                    <a:lstStyle/>
                    <a:p>
                      <a:r>
                        <a:rPr lang="en-US" sz="1200" dirty="0"/>
                        <a:t>2</a:t>
                      </a:r>
                    </a:p>
                  </a:txBody>
                  <a:tcPr/>
                </a:tc>
                <a:extLst>
                  <a:ext uri="{0D108BD9-81ED-4DB2-BD59-A6C34878D82A}">
                    <a16:rowId xmlns:a16="http://schemas.microsoft.com/office/drawing/2014/main" val="3823489251"/>
                  </a:ext>
                </a:extLst>
              </a:tr>
              <a:tr h="273600">
                <a:tc>
                  <a:txBody>
                    <a:bodyPr/>
                    <a:lstStyle/>
                    <a:p>
                      <a:r>
                        <a:rPr lang="en-US" sz="1200" dirty="0"/>
                        <a:t>119.00</a:t>
                      </a:r>
                    </a:p>
                  </a:txBody>
                  <a:tcPr/>
                </a:tc>
                <a:tc>
                  <a:txBody>
                    <a:bodyPr/>
                    <a:lstStyle/>
                    <a:p>
                      <a:r>
                        <a:rPr lang="en-US" sz="1200" dirty="0"/>
                        <a:t>1</a:t>
                      </a:r>
                    </a:p>
                  </a:txBody>
                  <a:tcPr/>
                </a:tc>
                <a:extLst>
                  <a:ext uri="{0D108BD9-81ED-4DB2-BD59-A6C34878D82A}">
                    <a16:rowId xmlns:a16="http://schemas.microsoft.com/office/drawing/2014/main" val="2146861502"/>
                  </a:ext>
                </a:extLst>
              </a:tr>
              <a:tr h="273600">
                <a:tc>
                  <a:txBody>
                    <a:bodyPr/>
                    <a:lstStyle/>
                    <a:p>
                      <a:r>
                        <a:rPr lang="en-US" sz="1200" dirty="0"/>
                        <a:t>120.00</a:t>
                      </a:r>
                    </a:p>
                  </a:txBody>
                  <a:tcPr/>
                </a:tc>
                <a:tc>
                  <a:txBody>
                    <a:bodyPr/>
                    <a:lstStyle/>
                    <a:p>
                      <a:r>
                        <a:rPr lang="en-US" sz="1200" dirty="0"/>
                        <a:t>1</a:t>
                      </a:r>
                    </a:p>
                  </a:txBody>
                  <a:tcPr/>
                </a:tc>
                <a:extLst>
                  <a:ext uri="{0D108BD9-81ED-4DB2-BD59-A6C34878D82A}">
                    <a16:rowId xmlns:a16="http://schemas.microsoft.com/office/drawing/2014/main" val="3537937073"/>
                  </a:ext>
                </a:extLst>
              </a:tr>
              <a:tr h="273600">
                <a:tc>
                  <a:txBody>
                    <a:bodyPr/>
                    <a:lstStyle/>
                    <a:p>
                      <a:r>
                        <a:rPr lang="en-US" sz="1200" dirty="0"/>
                        <a:t>127.00</a:t>
                      </a:r>
                    </a:p>
                  </a:txBody>
                  <a:tcPr/>
                </a:tc>
                <a:tc>
                  <a:txBody>
                    <a:bodyPr/>
                    <a:lstStyle/>
                    <a:p>
                      <a:r>
                        <a:rPr lang="en-US" sz="1200" dirty="0"/>
                        <a:t>1</a:t>
                      </a:r>
                    </a:p>
                  </a:txBody>
                  <a:tcPr/>
                </a:tc>
                <a:extLst>
                  <a:ext uri="{0D108BD9-81ED-4DB2-BD59-A6C34878D82A}">
                    <a16:rowId xmlns:a16="http://schemas.microsoft.com/office/drawing/2014/main" val="794071774"/>
                  </a:ext>
                </a:extLst>
              </a:tr>
              <a:tr h="273600">
                <a:tc>
                  <a:txBody>
                    <a:bodyPr/>
                    <a:lstStyle/>
                    <a:p>
                      <a:r>
                        <a:rPr lang="en-US" sz="1200" dirty="0"/>
                        <a:t>131.00</a:t>
                      </a:r>
                    </a:p>
                  </a:txBody>
                  <a:tcPr/>
                </a:tc>
                <a:tc>
                  <a:txBody>
                    <a:bodyPr/>
                    <a:lstStyle/>
                    <a:p>
                      <a:r>
                        <a:rPr lang="en-US" sz="1200" dirty="0"/>
                        <a:t>2</a:t>
                      </a:r>
                    </a:p>
                  </a:txBody>
                  <a:tcPr/>
                </a:tc>
                <a:extLst>
                  <a:ext uri="{0D108BD9-81ED-4DB2-BD59-A6C34878D82A}">
                    <a16:rowId xmlns:a16="http://schemas.microsoft.com/office/drawing/2014/main" val="2628888556"/>
                  </a:ext>
                </a:extLst>
              </a:tr>
              <a:tr h="273600">
                <a:tc>
                  <a:txBody>
                    <a:bodyPr/>
                    <a:lstStyle/>
                    <a:p>
                      <a:r>
                        <a:rPr lang="en-US" sz="1200" dirty="0"/>
                        <a:t>140.00</a:t>
                      </a:r>
                    </a:p>
                  </a:txBody>
                  <a:tcPr/>
                </a:tc>
                <a:tc>
                  <a:txBody>
                    <a:bodyPr/>
                    <a:lstStyle/>
                    <a:p>
                      <a:r>
                        <a:rPr lang="en-US" sz="1200" dirty="0"/>
                        <a:t>1</a:t>
                      </a:r>
                    </a:p>
                  </a:txBody>
                  <a:tcPr/>
                </a:tc>
                <a:extLst>
                  <a:ext uri="{0D108BD9-81ED-4DB2-BD59-A6C34878D82A}">
                    <a16:rowId xmlns:a16="http://schemas.microsoft.com/office/drawing/2014/main" val="3081260927"/>
                  </a:ext>
                </a:extLst>
              </a:tr>
              <a:tr h="273600">
                <a:tc>
                  <a:txBody>
                    <a:bodyPr/>
                    <a:lstStyle/>
                    <a:p>
                      <a:r>
                        <a:rPr lang="en-US" sz="1200" dirty="0"/>
                        <a:t>144.00</a:t>
                      </a:r>
                    </a:p>
                  </a:txBody>
                  <a:tcPr/>
                </a:tc>
                <a:tc>
                  <a:txBody>
                    <a:bodyPr/>
                    <a:lstStyle/>
                    <a:p>
                      <a:r>
                        <a:rPr lang="en-US" sz="1200" dirty="0"/>
                        <a:t>3</a:t>
                      </a:r>
                    </a:p>
                  </a:txBody>
                  <a:tcPr/>
                </a:tc>
                <a:extLst>
                  <a:ext uri="{0D108BD9-81ED-4DB2-BD59-A6C34878D82A}">
                    <a16:rowId xmlns:a16="http://schemas.microsoft.com/office/drawing/2014/main" val="200051266"/>
                  </a:ext>
                </a:extLst>
              </a:tr>
              <a:tr h="273600">
                <a:tc>
                  <a:txBody>
                    <a:bodyPr/>
                    <a:lstStyle/>
                    <a:p>
                      <a:r>
                        <a:rPr lang="en-US" sz="1200" dirty="0"/>
                        <a:t>162.00</a:t>
                      </a:r>
                    </a:p>
                  </a:txBody>
                  <a:tcPr/>
                </a:tc>
                <a:tc>
                  <a:txBody>
                    <a:bodyPr/>
                    <a:lstStyle/>
                    <a:p>
                      <a:r>
                        <a:rPr lang="en-US" sz="1200" dirty="0"/>
                        <a:t>1</a:t>
                      </a:r>
                    </a:p>
                  </a:txBody>
                  <a:tcPr/>
                </a:tc>
                <a:extLst>
                  <a:ext uri="{0D108BD9-81ED-4DB2-BD59-A6C34878D82A}">
                    <a16:rowId xmlns:a16="http://schemas.microsoft.com/office/drawing/2014/main" val="205011427"/>
                  </a:ext>
                </a:extLst>
              </a:tr>
              <a:tr h="273600">
                <a:tc>
                  <a:txBody>
                    <a:bodyPr/>
                    <a:lstStyle/>
                    <a:p>
                      <a:r>
                        <a:rPr lang="en-US" sz="1200" dirty="0"/>
                        <a:t>Total</a:t>
                      </a:r>
                    </a:p>
                  </a:txBody>
                  <a:tcPr/>
                </a:tc>
                <a:tc>
                  <a:txBody>
                    <a:bodyPr/>
                    <a:lstStyle/>
                    <a:p>
                      <a:r>
                        <a:rPr lang="en-US" sz="1200" dirty="0"/>
                        <a:t>24</a:t>
                      </a:r>
                    </a:p>
                  </a:txBody>
                  <a:tcPr/>
                </a:tc>
                <a:extLst>
                  <a:ext uri="{0D108BD9-81ED-4DB2-BD59-A6C34878D82A}">
                    <a16:rowId xmlns:a16="http://schemas.microsoft.com/office/drawing/2014/main" val="3072011200"/>
                  </a:ext>
                </a:extLst>
              </a:tr>
            </a:tbl>
          </a:graphicData>
        </a:graphic>
      </p:graphicFrame>
      <p:graphicFrame>
        <p:nvGraphicFramePr>
          <p:cNvPr id="9" name="Table 8">
            <a:extLst>
              <a:ext uri="{FF2B5EF4-FFF2-40B4-BE49-F238E27FC236}">
                <a16:creationId xmlns:a16="http://schemas.microsoft.com/office/drawing/2014/main" id="{17B3278F-9683-E93F-B381-58FBEFCDEEA1}"/>
              </a:ext>
            </a:extLst>
          </p:cNvPr>
          <p:cNvGraphicFramePr>
            <a:graphicFrameLocks noGrp="1"/>
          </p:cNvGraphicFramePr>
          <p:nvPr>
            <p:extLst>
              <p:ext uri="{D42A27DB-BD31-4B8C-83A1-F6EECF244321}">
                <p14:modId xmlns:p14="http://schemas.microsoft.com/office/powerpoint/2010/main" val="3163063109"/>
              </p:ext>
            </p:extLst>
          </p:nvPr>
        </p:nvGraphicFramePr>
        <p:xfrm>
          <a:off x="775764" y="4532490"/>
          <a:ext cx="5320236" cy="1371600"/>
        </p:xfrm>
        <a:graphic>
          <a:graphicData uri="http://schemas.openxmlformats.org/drawingml/2006/table">
            <a:tbl>
              <a:tblPr firstRow="1" bandRow="1">
                <a:tableStyleId>{9D7B26C5-4107-4FEC-AEDC-1716B250A1EF}</a:tableStyleId>
              </a:tblPr>
              <a:tblGrid>
                <a:gridCol w="598201">
                  <a:extLst>
                    <a:ext uri="{9D8B030D-6E8A-4147-A177-3AD203B41FA5}">
                      <a16:colId xmlns:a16="http://schemas.microsoft.com/office/drawing/2014/main" val="2635562510"/>
                    </a:ext>
                  </a:extLst>
                </a:gridCol>
                <a:gridCol w="710509">
                  <a:extLst>
                    <a:ext uri="{9D8B030D-6E8A-4147-A177-3AD203B41FA5}">
                      <a16:colId xmlns:a16="http://schemas.microsoft.com/office/drawing/2014/main" val="908672206"/>
                    </a:ext>
                  </a:extLst>
                </a:gridCol>
                <a:gridCol w="1200263">
                  <a:extLst>
                    <a:ext uri="{9D8B030D-6E8A-4147-A177-3AD203B41FA5}">
                      <a16:colId xmlns:a16="http://schemas.microsoft.com/office/drawing/2014/main" val="1655584713"/>
                    </a:ext>
                  </a:extLst>
                </a:gridCol>
                <a:gridCol w="1322773">
                  <a:extLst>
                    <a:ext uri="{9D8B030D-6E8A-4147-A177-3AD203B41FA5}">
                      <a16:colId xmlns:a16="http://schemas.microsoft.com/office/drawing/2014/main" val="1444778880"/>
                    </a:ext>
                  </a:extLst>
                </a:gridCol>
                <a:gridCol w="1488490">
                  <a:extLst>
                    <a:ext uri="{9D8B030D-6E8A-4147-A177-3AD203B41FA5}">
                      <a16:colId xmlns:a16="http://schemas.microsoft.com/office/drawing/2014/main" val="1197076130"/>
                    </a:ext>
                  </a:extLst>
                </a:gridCol>
              </a:tblGrid>
              <a:tr h="273600">
                <a:tc>
                  <a:txBody>
                    <a:bodyPr/>
                    <a:lstStyle/>
                    <a:p>
                      <a:r>
                        <a:rPr lang="en-US" sz="1200" dirty="0"/>
                        <a:t>Age</a:t>
                      </a:r>
                    </a:p>
                  </a:txBody>
                  <a:tcPr/>
                </a:tc>
                <a:tc>
                  <a:txBody>
                    <a:bodyPr/>
                    <a:lstStyle/>
                    <a:p>
                      <a:r>
                        <a:rPr lang="en-US" sz="1200" dirty="0"/>
                        <a:t>Gender</a:t>
                      </a:r>
                    </a:p>
                  </a:txBody>
                  <a:tcPr/>
                </a:tc>
                <a:tc>
                  <a:txBody>
                    <a:bodyPr/>
                    <a:lstStyle/>
                    <a:p>
                      <a:r>
                        <a:rPr lang="en-US" sz="1200" dirty="0"/>
                        <a:t>Education Level</a:t>
                      </a:r>
                    </a:p>
                  </a:txBody>
                  <a:tcPr/>
                </a:tc>
                <a:tc>
                  <a:txBody>
                    <a:bodyPr/>
                    <a:lstStyle/>
                    <a:p>
                      <a:r>
                        <a:rPr lang="en-US" sz="1200" dirty="0"/>
                        <a:t>Job Title</a:t>
                      </a:r>
                    </a:p>
                  </a:txBody>
                  <a:tcPr/>
                </a:tc>
                <a:tc>
                  <a:txBody>
                    <a:bodyPr/>
                    <a:lstStyle/>
                    <a:p>
                      <a:r>
                        <a:rPr lang="en-US" sz="1200" dirty="0"/>
                        <a:t>Years of Experience</a:t>
                      </a:r>
                    </a:p>
                  </a:txBody>
                  <a:tcPr/>
                </a:tc>
                <a:extLst>
                  <a:ext uri="{0D108BD9-81ED-4DB2-BD59-A6C34878D82A}">
                    <a16:rowId xmlns:a16="http://schemas.microsoft.com/office/drawing/2014/main" val="4016027893"/>
                  </a:ext>
                </a:extLst>
              </a:tr>
              <a:tr h="273600">
                <a:tc>
                  <a:txBody>
                    <a:bodyPr/>
                    <a:lstStyle/>
                    <a:p>
                      <a:r>
                        <a:rPr lang="en-US" sz="1200" dirty="0"/>
                        <a:t>32</a:t>
                      </a:r>
                    </a:p>
                  </a:txBody>
                  <a:tcPr/>
                </a:tc>
                <a:tc>
                  <a:txBody>
                    <a:bodyPr/>
                    <a:lstStyle/>
                    <a:p>
                      <a:r>
                        <a:rPr lang="en-US" sz="1200" dirty="0"/>
                        <a:t>Male</a:t>
                      </a:r>
                    </a:p>
                  </a:txBody>
                  <a:tcPr/>
                </a:tc>
                <a:tc>
                  <a:txBody>
                    <a:bodyPr/>
                    <a:lstStyle/>
                    <a:p>
                      <a:r>
                        <a:rPr lang="en-US" sz="1200" dirty="0"/>
                        <a:t>Bachelor’s</a:t>
                      </a:r>
                    </a:p>
                  </a:txBody>
                  <a:tcPr/>
                </a:tc>
                <a:tc>
                  <a:txBody>
                    <a:bodyPr/>
                    <a:lstStyle/>
                    <a:p>
                      <a:r>
                        <a:rPr lang="en-US" sz="1200" dirty="0"/>
                        <a:t>Software Engineer</a:t>
                      </a:r>
                    </a:p>
                  </a:txBody>
                  <a:tcPr/>
                </a:tc>
                <a:tc>
                  <a:txBody>
                    <a:bodyPr/>
                    <a:lstStyle/>
                    <a:p>
                      <a:r>
                        <a:rPr lang="en-US" sz="1200" dirty="0"/>
                        <a:t>5</a:t>
                      </a:r>
                    </a:p>
                  </a:txBody>
                  <a:tcPr/>
                </a:tc>
                <a:extLst>
                  <a:ext uri="{0D108BD9-81ED-4DB2-BD59-A6C34878D82A}">
                    <a16:rowId xmlns:a16="http://schemas.microsoft.com/office/drawing/2014/main" val="701003217"/>
                  </a:ext>
                </a:extLst>
              </a:tr>
              <a:tr h="273600">
                <a:tc>
                  <a:txBody>
                    <a:bodyPr/>
                    <a:lstStyle/>
                    <a:p>
                      <a:r>
                        <a:rPr lang="en-US" sz="1200" dirty="0"/>
                        <a:t>28</a:t>
                      </a:r>
                    </a:p>
                  </a:txBody>
                  <a:tcPr/>
                </a:tc>
                <a:tc>
                  <a:txBody>
                    <a:bodyPr/>
                    <a:lstStyle/>
                    <a:p>
                      <a:r>
                        <a:rPr lang="en-US" sz="1200" dirty="0"/>
                        <a:t>Female</a:t>
                      </a:r>
                    </a:p>
                  </a:txBody>
                  <a:tcPr/>
                </a:tc>
                <a:tc>
                  <a:txBody>
                    <a:bodyPr/>
                    <a:lstStyle/>
                    <a:p>
                      <a:r>
                        <a:rPr lang="en-US" sz="1200" dirty="0"/>
                        <a:t>Master’s</a:t>
                      </a:r>
                    </a:p>
                  </a:txBody>
                  <a:tcPr/>
                </a:tc>
                <a:tc>
                  <a:txBody>
                    <a:bodyPr/>
                    <a:lstStyle/>
                    <a:p>
                      <a:r>
                        <a:rPr lang="en-US" sz="1200" dirty="0"/>
                        <a:t>Data Analyst</a:t>
                      </a:r>
                    </a:p>
                  </a:txBody>
                  <a:tcPr/>
                </a:tc>
                <a:tc>
                  <a:txBody>
                    <a:bodyPr/>
                    <a:lstStyle/>
                    <a:p>
                      <a:r>
                        <a:rPr lang="en-US" sz="1200" dirty="0"/>
                        <a:t>3</a:t>
                      </a:r>
                    </a:p>
                  </a:txBody>
                  <a:tcPr/>
                </a:tc>
                <a:extLst>
                  <a:ext uri="{0D108BD9-81ED-4DB2-BD59-A6C34878D82A}">
                    <a16:rowId xmlns:a16="http://schemas.microsoft.com/office/drawing/2014/main" val="756071630"/>
                  </a:ext>
                </a:extLst>
              </a:tr>
              <a:tr h="273600">
                <a:tc>
                  <a:txBody>
                    <a:bodyPr/>
                    <a:lstStyle/>
                    <a:p>
                      <a:r>
                        <a:rPr lang="en-US" sz="1200" dirty="0"/>
                        <a:t>45</a:t>
                      </a:r>
                    </a:p>
                  </a:txBody>
                  <a:tcPr/>
                </a:tc>
                <a:tc>
                  <a:txBody>
                    <a:bodyPr/>
                    <a:lstStyle/>
                    <a:p>
                      <a:r>
                        <a:rPr lang="en-US" sz="1200" dirty="0"/>
                        <a:t>Male</a:t>
                      </a:r>
                    </a:p>
                  </a:txBody>
                  <a:tcPr/>
                </a:tc>
                <a:tc>
                  <a:txBody>
                    <a:bodyPr/>
                    <a:lstStyle/>
                    <a:p>
                      <a:r>
                        <a:rPr lang="en-US" sz="1200" dirty="0"/>
                        <a:t>PhD</a:t>
                      </a:r>
                    </a:p>
                  </a:txBody>
                  <a:tcPr/>
                </a:tc>
                <a:tc>
                  <a:txBody>
                    <a:bodyPr/>
                    <a:lstStyle/>
                    <a:p>
                      <a:r>
                        <a:rPr lang="en-US" sz="1200" dirty="0"/>
                        <a:t>Senior Manager</a:t>
                      </a:r>
                    </a:p>
                  </a:txBody>
                  <a:tcPr/>
                </a:tc>
                <a:tc>
                  <a:txBody>
                    <a:bodyPr/>
                    <a:lstStyle/>
                    <a:p>
                      <a:r>
                        <a:rPr lang="en-US" sz="1200" dirty="0"/>
                        <a:t>15</a:t>
                      </a:r>
                    </a:p>
                  </a:txBody>
                  <a:tcPr/>
                </a:tc>
                <a:extLst>
                  <a:ext uri="{0D108BD9-81ED-4DB2-BD59-A6C34878D82A}">
                    <a16:rowId xmlns:a16="http://schemas.microsoft.com/office/drawing/2014/main" val="1638344856"/>
                  </a:ext>
                </a:extLst>
              </a:tr>
              <a:tr h="273600">
                <a:tc>
                  <a:txBody>
                    <a:bodyPr/>
                    <a:lstStyle/>
                    <a:p>
                      <a:r>
                        <a:rPr lang="en-US" sz="1200" dirty="0"/>
                        <a:t>36</a:t>
                      </a:r>
                    </a:p>
                  </a:txBody>
                  <a:tcPr/>
                </a:tc>
                <a:tc>
                  <a:txBody>
                    <a:bodyPr/>
                    <a:lstStyle/>
                    <a:p>
                      <a:r>
                        <a:rPr lang="en-US" sz="1200" dirty="0"/>
                        <a:t>Female</a:t>
                      </a:r>
                    </a:p>
                  </a:txBody>
                  <a:tcPr/>
                </a:tc>
                <a:tc>
                  <a:txBody>
                    <a:bodyPr/>
                    <a:lstStyle/>
                    <a:p>
                      <a:r>
                        <a:rPr lang="en-US" sz="1200" dirty="0"/>
                        <a:t>Bachelor’s</a:t>
                      </a:r>
                    </a:p>
                  </a:txBody>
                  <a:tcPr/>
                </a:tc>
                <a:tc>
                  <a:txBody>
                    <a:bodyPr/>
                    <a:lstStyle/>
                    <a:p>
                      <a:r>
                        <a:rPr lang="en-US" sz="1200" dirty="0"/>
                        <a:t>Sales Associate</a:t>
                      </a:r>
                    </a:p>
                  </a:txBody>
                  <a:tcPr/>
                </a:tc>
                <a:tc>
                  <a:txBody>
                    <a:bodyPr/>
                    <a:lstStyle/>
                    <a:p>
                      <a:r>
                        <a:rPr lang="en-US" sz="1200" dirty="0"/>
                        <a:t>7</a:t>
                      </a:r>
                    </a:p>
                  </a:txBody>
                  <a:tcPr/>
                </a:tc>
                <a:extLst>
                  <a:ext uri="{0D108BD9-81ED-4DB2-BD59-A6C34878D82A}">
                    <a16:rowId xmlns:a16="http://schemas.microsoft.com/office/drawing/2014/main" val="2103542843"/>
                  </a:ext>
                </a:extLst>
              </a:tr>
            </a:tbl>
          </a:graphicData>
        </a:graphic>
      </p:graphicFrame>
      <p:sp>
        <p:nvSpPr>
          <p:cNvPr id="3" name="Footer Placeholder 2">
            <a:extLst>
              <a:ext uri="{FF2B5EF4-FFF2-40B4-BE49-F238E27FC236}">
                <a16:creationId xmlns:a16="http://schemas.microsoft.com/office/drawing/2014/main" id="{0C41BD82-64C9-BB17-56E7-406751CF3A1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06663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08989" y="2551837"/>
            <a:ext cx="3199581" cy="1754326"/>
          </a:xfrm>
          <a:prstGeom prst="rect">
            <a:avLst/>
          </a:prstGeom>
          <a:noFill/>
        </p:spPr>
        <p:txBody>
          <a:bodyPr wrap="square">
            <a:spAutoFit/>
          </a:bodyPr>
          <a:lstStyle/>
          <a:p>
            <a:r>
              <a:rPr lang="en-CA" sz="2400" b="1" dirty="0"/>
              <a:t>Example:</a:t>
            </a:r>
          </a:p>
          <a:p>
            <a:endParaRPr lang="en-CA" sz="2400" b="1" dirty="0"/>
          </a:p>
          <a:p>
            <a:r>
              <a:rPr lang="en-CA" sz="2000" dirty="0"/>
              <a:t>Dataset of 373 employees’ information from a software company</a:t>
            </a:r>
          </a:p>
        </p:txBody>
      </p:sp>
      <p:graphicFrame>
        <p:nvGraphicFramePr>
          <p:cNvPr id="3" name="Table 2">
            <a:extLst>
              <a:ext uri="{FF2B5EF4-FFF2-40B4-BE49-F238E27FC236}">
                <a16:creationId xmlns:a16="http://schemas.microsoft.com/office/drawing/2014/main" id="{82DCC21D-8884-AE5D-0616-60EA133B7BB9}"/>
              </a:ext>
            </a:extLst>
          </p:cNvPr>
          <p:cNvGraphicFramePr>
            <a:graphicFrameLocks noGrp="1"/>
          </p:cNvGraphicFramePr>
          <p:nvPr>
            <p:extLst>
              <p:ext uri="{D42A27DB-BD31-4B8C-83A1-F6EECF244321}">
                <p14:modId xmlns:p14="http://schemas.microsoft.com/office/powerpoint/2010/main" val="3695668539"/>
              </p:ext>
            </p:extLst>
          </p:nvPr>
        </p:nvGraphicFramePr>
        <p:xfrm>
          <a:off x="4130108" y="777832"/>
          <a:ext cx="7606171" cy="5302336"/>
        </p:xfrm>
        <a:graphic>
          <a:graphicData uri="http://schemas.openxmlformats.org/drawingml/2006/table">
            <a:tbl>
              <a:tblPr firstRow="1" bandRow="1">
                <a:tableStyleId>{9D7B26C5-4107-4FEC-AEDC-1716B250A1EF}</a:tableStyleId>
              </a:tblPr>
              <a:tblGrid>
                <a:gridCol w="548379">
                  <a:extLst>
                    <a:ext uri="{9D8B030D-6E8A-4147-A177-3AD203B41FA5}">
                      <a16:colId xmlns:a16="http://schemas.microsoft.com/office/drawing/2014/main" val="2635562510"/>
                    </a:ext>
                  </a:extLst>
                </a:gridCol>
                <a:gridCol w="745770">
                  <a:extLst>
                    <a:ext uri="{9D8B030D-6E8A-4147-A177-3AD203B41FA5}">
                      <a16:colId xmlns:a16="http://schemas.microsoft.com/office/drawing/2014/main" val="908672206"/>
                    </a:ext>
                  </a:extLst>
                </a:gridCol>
                <a:gridCol w="1189607">
                  <a:extLst>
                    <a:ext uri="{9D8B030D-6E8A-4147-A177-3AD203B41FA5}">
                      <a16:colId xmlns:a16="http://schemas.microsoft.com/office/drawing/2014/main" val="1655584713"/>
                    </a:ext>
                  </a:extLst>
                </a:gridCol>
                <a:gridCol w="1642369">
                  <a:extLst>
                    <a:ext uri="{9D8B030D-6E8A-4147-A177-3AD203B41FA5}">
                      <a16:colId xmlns:a16="http://schemas.microsoft.com/office/drawing/2014/main" val="1444778880"/>
                    </a:ext>
                  </a:extLst>
                </a:gridCol>
                <a:gridCol w="1340529">
                  <a:extLst>
                    <a:ext uri="{9D8B030D-6E8A-4147-A177-3AD203B41FA5}">
                      <a16:colId xmlns:a16="http://schemas.microsoft.com/office/drawing/2014/main" val="2727329763"/>
                    </a:ext>
                  </a:extLst>
                </a:gridCol>
                <a:gridCol w="1415360">
                  <a:extLst>
                    <a:ext uri="{9D8B030D-6E8A-4147-A177-3AD203B41FA5}">
                      <a16:colId xmlns:a16="http://schemas.microsoft.com/office/drawing/2014/main" val="1197076130"/>
                    </a:ext>
                  </a:extLst>
                </a:gridCol>
                <a:gridCol w="724157">
                  <a:extLst>
                    <a:ext uri="{9D8B030D-6E8A-4147-A177-3AD203B41FA5}">
                      <a16:colId xmlns:a16="http://schemas.microsoft.com/office/drawing/2014/main" val="502420816"/>
                    </a:ext>
                  </a:extLst>
                </a:gridCol>
              </a:tblGrid>
              <a:tr h="284072">
                <a:tc>
                  <a:txBody>
                    <a:bodyPr/>
                    <a:lstStyle/>
                    <a:p>
                      <a:r>
                        <a:rPr lang="en-US" sz="1200" dirty="0"/>
                        <a:t>Age</a:t>
                      </a:r>
                    </a:p>
                  </a:txBody>
                  <a:tcPr/>
                </a:tc>
                <a:tc>
                  <a:txBody>
                    <a:bodyPr/>
                    <a:lstStyle/>
                    <a:p>
                      <a:r>
                        <a:rPr lang="en-US" sz="1200" dirty="0"/>
                        <a:t>Gender</a:t>
                      </a:r>
                    </a:p>
                  </a:txBody>
                  <a:tcPr/>
                </a:tc>
                <a:tc>
                  <a:txBody>
                    <a:bodyPr/>
                    <a:lstStyle/>
                    <a:p>
                      <a:r>
                        <a:rPr lang="en-US" sz="1200" dirty="0"/>
                        <a:t>Education Level</a:t>
                      </a:r>
                    </a:p>
                  </a:txBody>
                  <a:tcPr/>
                </a:tc>
                <a:tc>
                  <a:txBody>
                    <a:bodyPr/>
                    <a:lstStyle/>
                    <a:p>
                      <a:r>
                        <a:rPr lang="en-US" sz="1200" dirty="0"/>
                        <a:t>Job Title</a:t>
                      </a:r>
                    </a:p>
                  </a:txBody>
                  <a:tcPr/>
                </a:tc>
                <a:tc>
                  <a:txBody>
                    <a:bodyPr/>
                    <a:lstStyle/>
                    <a:p>
                      <a:r>
                        <a:rPr lang="en-US" sz="1200" dirty="0"/>
                        <a:t>Department</a:t>
                      </a:r>
                    </a:p>
                  </a:txBody>
                  <a:tcPr/>
                </a:tc>
                <a:tc>
                  <a:txBody>
                    <a:bodyPr/>
                    <a:lstStyle/>
                    <a:p>
                      <a:r>
                        <a:rPr lang="en-US" sz="1200" dirty="0"/>
                        <a:t>Years of Experience</a:t>
                      </a:r>
                    </a:p>
                  </a:txBody>
                  <a:tcPr/>
                </a:tc>
                <a:tc>
                  <a:txBody>
                    <a:bodyPr/>
                    <a:lstStyle/>
                    <a:p>
                      <a:r>
                        <a:rPr lang="en-US" sz="1200" dirty="0"/>
                        <a:t>Salary</a:t>
                      </a:r>
                    </a:p>
                  </a:txBody>
                  <a:tcPr/>
                </a:tc>
                <a:extLst>
                  <a:ext uri="{0D108BD9-81ED-4DB2-BD59-A6C34878D82A}">
                    <a16:rowId xmlns:a16="http://schemas.microsoft.com/office/drawing/2014/main" val="4016027893"/>
                  </a:ext>
                </a:extLst>
              </a:tr>
              <a:tr h="294362">
                <a:tc>
                  <a:txBody>
                    <a:bodyPr/>
                    <a:lstStyle/>
                    <a:p>
                      <a:r>
                        <a:rPr lang="en-US" sz="1200" dirty="0"/>
                        <a:t>32</a:t>
                      </a:r>
                    </a:p>
                  </a:txBody>
                  <a:tcPr/>
                </a:tc>
                <a:tc>
                  <a:txBody>
                    <a:bodyPr/>
                    <a:lstStyle/>
                    <a:p>
                      <a:r>
                        <a:rPr lang="en-US" sz="1200" dirty="0"/>
                        <a:t>Male</a:t>
                      </a:r>
                    </a:p>
                  </a:txBody>
                  <a:tcPr/>
                </a:tc>
                <a:tc>
                  <a:txBody>
                    <a:bodyPr/>
                    <a:lstStyle/>
                    <a:p>
                      <a:r>
                        <a:rPr lang="en-US" sz="1200" dirty="0"/>
                        <a:t>Bachelor’s</a:t>
                      </a:r>
                    </a:p>
                  </a:txBody>
                  <a:tcPr/>
                </a:tc>
                <a:tc>
                  <a:txBody>
                    <a:bodyPr/>
                    <a:lstStyle/>
                    <a:p>
                      <a:r>
                        <a:rPr lang="en-US" sz="1200" dirty="0"/>
                        <a:t>Software Engineer</a:t>
                      </a:r>
                    </a:p>
                  </a:txBody>
                  <a:tcPr/>
                </a:tc>
                <a:tc>
                  <a:txBody>
                    <a:bodyPr/>
                    <a:lstStyle/>
                    <a:p>
                      <a:r>
                        <a:rPr lang="en-US" sz="1200" dirty="0"/>
                        <a:t>IT</a:t>
                      </a:r>
                    </a:p>
                  </a:txBody>
                  <a:tcPr/>
                </a:tc>
                <a:tc>
                  <a:txBody>
                    <a:bodyPr/>
                    <a:lstStyle/>
                    <a:p>
                      <a:r>
                        <a:rPr lang="en-US" sz="1200" dirty="0"/>
                        <a:t>5</a:t>
                      </a:r>
                    </a:p>
                  </a:txBody>
                  <a:tcPr/>
                </a:tc>
                <a:tc>
                  <a:txBody>
                    <a:bodyPr/>
                    <a:lstStyle/>
                    <a:p>
                      <a:r>
                        <a:rPr lang="en-US" sz="1200" dirty="0"/>
                        <a:t>90000</a:t>
                      </a:r>
                    </a:p>
                  </a:txBody>
                  <a:tcPr/>
                </a:tc>
                <a:extLst>
                  <a:ext uri="{0D108BD9-81ED-4DB2-BD59-A6C34878D82A}">
                    <a16:rowId xmlns:a16="http://schemas.microsoft.com/office/drawing/2014/main" val="701003217"/>
                  </a:ext>
                </a:extLst>
              </a:tr>
              <a:tr h="284101">
                <a:tc>
                  <a:txBody>
                    <a:bodyPr/>
                    <a:lstStyle/>
                    <a:p>
                      <a:r>
                        <a:rPr lang="en-US" sz="1200" dirty="0"/>
                        <a:t>28</a:t>
                      </a:r>
                    </a:p>
                  </a:txBody>
                  <a:tcPr/>
                </a:tc>
                <a:tc>
                  <a:txBody>
                    <a:bodyPr/>
                    <a:lstStyle/>
                    <a:p>
                      <a:r>
                        <a:rPr lang="en-US" sz="1200" dirty="0"/>
                        <a:t>Female</a:t>
                      </a:r>
                    </a:p>
                  </a:txBody>
                  <a:tcPr/>
                </a:tc>
                <a:tc>
                  <a:txBody>
                    <a:bodyPr/>
                    <a:lstStyle/>
                    <a:p>
                      <a:r>
                        <a:rPr lang="en-US" sz="1200" dirty="0"/>
                        <a:t>Master’s</a:t>
                      </a:r>
                    </a:p>
                  </a:txBody>
                  <a:tcPr/>
                </a:tc>
                <a:tc>
                  <a:txBody>
                    <a:bodyPr/>
                    <a:lstStyle/>
                    <a:p>
                      <a:r>
                        <a:rPr lang="en-US" sz="1200" dirty="0"/>
                        <a:t>Data Analyst</a:t>
                      </a:r>
                    </a:p>
                  </a:txBody>
                  <a:tcPr/>
                </a:tc>
                <a:tc>
                  <a:txBody>
                    <a:bodyPr/>
                    <a:lstStyle/>
                    <a:p>
                      <a:r>
                        <a:rPr lang="en-US" sz="1200" dirty="0"/>
                        <a:t>Data</a:t>
                      </a:r>
                    </a:p>
                  </a:txBody>
                  <a:tcPr/>
                </a:tc>
                <a:tc>
                  <a:txBody>
                    <a:bodyPr/>
                    <a:lstStyle/>
                    <a:p>
                      <a:r>
                        <a:rPr lang="en-US" sz="1200" dirty="0"/>
                        <a:t>3</a:t>
                      </a:r>
                    </a:p>
                  </a:txBody>
                  <a:tcPr/>
                </a:tc>
                <a:tc>
                  <a:txBody>
                    <a:bodyPr/>
                    <a:lstStyle/>
                    <a:p>
                      <a:r>
                        <a:rPr lang="en-US" sz="1200" dirty="0"/>
                        <a:t>65000</a:t>
                      </a:r>
                    </a:p>
                  </a:txBody>
                  <a:tcPr/>
                </a:tc>
                <a:extLst>
                  <a:ext uri="{0D108BD9-81ED-4DB2-BD59-A6C34878D82A}">
                    <a16:rowId xmlns:a16="http://schemas.microsoft.com/office/drawing/2014/main" val="756071630"/>
                  </a:ext>
                </a:extLst>
              </a:tr>
              <a:tr h="276263">
                <a:tc>
                  <a:txBody>
                    <a:bodyPr/>
                    <a:lstStyle/>
                    <a:p>
                      <a:r>
                        <a:rPr lang="en-US" sz="1200" dirty="0"/>
                        <a:t>45</a:t>
                      </a:r>
                    </a:p>
                  </a:txBody>
                  <a:tcPr/>
                </a:tc>
                <a:tc>
                  <a:txBody>
                    <a:bodyPr/>
                    <a:lstStyle/>
                    <a:p>
                      <a:r>
                        <a:rPr lang="en-US" sz="1200" dirty="0"/>
                        <a:t>Male</a:t>
                      </a:r>
                    </a:p>
                  </a:txBody>
                  <a:tcPr/>
                </a:tc>
                <a:tc>
                  <a:txBody>
                    <a:bodyPr/>
                    <a:lstStyle/>
                    <a:p>
                      <a:r>
                        <a:rPr lang="en-US" sz="1200" dirty="0"/>
                        <a:t>PhD</a:t>
                      </a:r>
                    </a:p>
                  </a:txBody>
                  <a:tcPr/>
                </a:tc>
                <a:tc>
                  <a:txBody>
                    <a:bodyPr/>
                    <a:lstStyle/>
                    <a:p>
                      <a:r>
                        <a:rPr lang="en-US" sz="1200" dirty="0"/>
                        <a:t>Senior Manager</a:t>
                      </a:r>
                    </a:p>
                  </a:txBody>
                  <a:tcPr/>
                </a:tc>
                <a:tc>
                  <a:txBody>
                    <a:bodyPr/>
                    <a:lstStyle/>
                    <a:p>
                      <a:r>
                        <a:rPr lang="en-US" sz="1200" dirty="0"/>
                        <a:t>Operations</a:t>
                      </a:r>
                    </a:p>
                  </a:txBody>
                  <a:tcPr/>
                </a:tc>
                <a:tc>
                  <a:txBody>
                    <a:bodyPr/>
                    <a:lstStyle/>
                    <a:p>
                      <a:r>
                        <a:rPr lang="en-US" sz="1200" dirty="0"/>
                        <a:t>15</a:t>
                      </a:r>
                    </a:p>
                  </a:txBody>
                  <a:tcPr/>
                </a:tc>
                <a:tc>
                  <a:txBody>
                    <a:bodyPr/>
                    <a:lstStyle/>
                    <a:p>
                      <a:r>
                        <a:rPr lang="en-US" sz="1200" dirty="0"/>
                        <a:t>150000</a:t>
                      </a:r>
                    </a:p>
                  </a:txBody>
                  <a:tcPr/>
                </a:tc>
                <a:extLst>
                  <a:ext uri="{0D108BD9-81ED-4DB2-BD59-A6C34878D82A}">
                    <a16:rowId xmlns:a16="http://schemas.microsoft.com/office/drawing/2014/main" val="1638344856"/>
                  </a:ext>
                </a:extLst>
              </a:tr>
              <a:tr h="291937">
                <a:tc>
                  <a:txBody>
                    <a:bodyPr/>
                    <a:lstStyle/>
                    <a:p>
                      <a:r>
                        <a:rPr lang="en-US" sz="1200" dirty="0"/>
                        <a:t>36</a:t>
                      </a:r>
                    </a:p>
                  </a:txBody>
                  <a:tcPr/>
                </a:tc>
                <a:tc>
                  <a:txBody>
                    <a:bodyPr/>
                    <a:lstStyle/>
                    <a:p>
                      <a:r>
                        <a:rPr lang="en-US" sz="1200" dirty="0"/>
                        <a:t>Female</a:t>
                      </a:r>
                    </a:p>
                  </a:txBody>
                  <a:tcPr/>
                </a:tc>
                <a:tc>
                  <a:txBody>
                    <a:bodyPr/>
                    <a:lstStyle/>
                    <a:p>
                      <a:r>
                        <a:rPr lang="en-US" sz="1200" dirty="0"/>
                        <a:t>Bachelor’s</a:t>
                      </a:r>
                    </a:p>
                  </a:txBody>
                  <a:tcPr/>
                </a:tc>
                <a:tc>
                  <a:txBody>
                    <a:bodyPr/>
                    <a:lstStyle/>
                    <a:p>
                      <a:r>
                        <a:rPr lang="en-US" sz="1200" dirty="0"/>
                        <a:t>Sales Associate</a:t>
                      </a:r>
                    </a:p>
                  </a:txBody>
                  <a:tcPr/>
                </a:tc>
                <a:tc>
                  <a:txBody>
                    <a:bodyPr/>
                    <a:lstStyle/>
                    <a:p>
                      <a:r>
                        <a:rPr lang="en-US" sz="1200" dirty="0"/>
                        <a:t>Sales</a:t>
                      </a:r>
                    </a:p>
                  </a:txBody>
                  <a:tcPr/>
                </a:tc>
                <a:tc>
                  <a:txBody>
                    <a:bodyPr/>
                    <a:lstStyle/>
                    <a:p>
                      <a:r>
                        <a:rPr lang="en-US" sz="1200" dirty="0"/>
                        <a:t>7</a:t>
                      </a:r>
                    </a:p>
                  </a:txBody>
                  <a:tcPr/>
                </a:tc>
                <a:tc>
                  <a:txBody>
                    <a:bodyPr/>
                    <a:lstStyle/>
                    <a:p>
                      <a:r>
                        <a:rPr lang="en-US" sz="1200" dirty="0"/>
                        <a:t>60000</a:t>
                      </a:r>
                    </a:p>
                  </a:txBody>
                  <a:tcPr/>
                </a:tc>
                <a:extLst>
                  <a:ext uri="{0D108BD9-81ED-4DB2-BD59-A6C34878D82A}">
                    <a16:rowId xmlns:a16="http://schemas.microsoft.com/office/drawing/2014/main" val="2103542843"/>
                  </a:ext>
                </a:extLst>
              </a:tr>
              <a:tr h="276263">
                <a:tc>
                  <a:txBody>
                    <a:bodyPr/>
                    <a:lstStyle/>
                    <a:p>
                      <a:r>
                        <a:rPr lang="en-US" sz="1200" dirty="0"/>
                        <a:t>52</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Director</a:t>
                      </a:r>
                    </a:p>
                  </a:txBody>
                  <a:tcPr/>
                </a:tc>
                <a:tc>
                  <a:txBody>
                    <a:bodyPr/>
                    <a:lstStyle/>
                    <a:p>
                      <a:r>
                        <a:rPr lang="en-US" sz="1200" dirty="0"/>
                        <a:t>Operations</a:t>
                      </a:r>
                    </a:p>
                  </a:txBody>
                  <a:tcPr/>
                </a:tc>
                <a:tc>
                  <a:txBody>
                    <a:bodyPr/>
                    <a:lstStyle/>
                    <a:p>
                      <a:r>
                        <a:rPr lang="en-US" sz="1200" dirty="0"/>
                        <a:t>20</a:t>
                      </a:r>
                    </a:p>
                  </a:txBody>
                  <a:tcPr/>
                </a:tc>
                <a:tc>
                  <a:txBody>
                    <a:bodyPr/>
                    <a:lstStyle/>
                    <a:p>
                      <a:r>
                        <a:rPr lang="en-US" sz="1200" dirty="0"/>
                        <a:t>200000</a:t>
                      </a:r>
                    </a:p>
                  </a:txBody>
                  <a:tcPr/>
                </a:tc>
                <a:extLst>
                  <a:ext uri="{0D108BD9-81ED-4DB2-BD59-A6C34878D82A}">
                    <a16:rowId xmlns:a16="http://schemas.microsoft.com/office/drawing/2014/main" val="4224541474"/>
                  </a:ext>
                </a:extLst>
              </a:tr>
              <a:tr h="276263">
                <a:tc>
                  <a:txBody>
                    <a:bodyPr/>
                    <a:lstStyle/>
                    <a:p>
                      <a:r>
                        <a:rPr lang="en-US" sz="1200" dirty="0"/>
                        <a:t>29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Marketing Analyst</a:t>
                      </a:r>
                    </a:p>
                  </a:txBody>
                  <a:tcPr/>
                </a:tc>
                <a:tc>
                  <a:txBody>
                    <a:bodyPr/>
                    <a:lstStyle/>
                    <a:p>
                      <a:r>
                        <a:rPr lang="en-US" sz="1200" dirty="0"/>
                        <a:t>Data</a:t>
                      </a:r>
                    </a:p>
                  </a:txBody>
                  <a:tcPr/>
                </a:tc>
                <a:tc>
                  <a:txBody>
                    <a:bodyPr/>
                    <a:lstStyle/>
                    <a:p>
                      <a:r>
                        <a:rPr lang="en-US" sz="1200" dirty="0"/>
                        <a:t>2</a:t>
                      </a:r>
                    </a:p>
                  </a:txBody>
                  <a:tcPr/>
                </a:tc>
                <a:tc>
                  <a:txBody>
                    <a:bodyPr/>
                    <a:lstStyle/>
                    <a:p>
                      <a:r>
                        <a:rPr lang="en-US" sz="1200" dirty="0"/>
                        <a:t>55000</a:t>
                      </a:r>
                    </a:p>
                  </a:txBody>
                  <a:tcPr/>
                </a:tc>
                <a:extLst>
                  <a:ext uri="{0D108BD9-81ED-4DB2-BD59-A6C34878D82A}">
                    <a16:rowId xmlns:a16="http://schemas.microsoft.com/office/drawing/2014/main" val="917748626"/>
                  </a:ext>
                </a:extLst>
              </a:tr>
              <a:tr h="280182">
                <a:tc>
                  <a:txBody>
                    <a:bodyPr/>
                    <a:lstStyle/>
                    <a:p>
                      <a:r>
                        <a:rPr lang="en-US" sz="1200" dirty="0"/>
                        <a:t>42</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Product Manager</a:t>
                      </a:r>
                    </a:p>
                  </a:txBody>
                  <a:tcPr/>
                </a:tc>
                <a:tc>
                  <a:txBody>
                    <a:bodyPr/>
                    <a:lstStyle/>
                    <a:p>
                      <a:r>
                        <a:rPr lang="en-US" sz="1200" dirty="0"/>
                        <a:t>Operations</a:t>
                      </a:r>
                    </a:p>
                  </a:txBody>
                  <a:tcPr/>
                </a:tc>
                <a:tc>
                  <a:txBody>
                    <a:bodyPr/>
                    <a:lstStyle/>
                    <a:p>
                      <a:r>
                        <a:rPr lang="en-US" sz="1200" dirty="0"/>
                        <a:t>12</a:t>
                      </a:r>
                    </a:p>
                  </a:txBody>
                  <a:tcPr/>
                </a:tc>
                <a:tc>
                  <a:txBody>
                    <a:bodyPr/>
                    <a:lstStyle/>
                    <a:p>
                      <a:r>
                        <a:rPr lang="en-US" sz="1200" dirty="0"/>
                        <a:t>120000</a:t>
                      </a:r>
                    </a:p>
                  </a:txBody>
                  <a:tcPr/>
                </a:tc>
                <a:extLst>
                  <a:ext uri="{0D108BD9-81ED-4DB2-BD59-A6C34878D82A}">
                    <a16:rowId xmlns:a16="http://schemas.microsoft.com/office/drawing/2014/main" val="4061439402"/>
                  </a:ext>
                </a:extLst>
              </a:tr>
              <a:tr h="276263">
                <a:tc>
                  <a:txBody>
                    <a:bodyPr/>
                    <a:lstStyle/>
                    <a:p>
                      <a:r>
                        <a:rPr lang="en-US" sz="1200" dirty="0"/>
                        <a:t>31</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Sales Manger</a:t>
                      </a:r>
                    </a:p>
                  </a:txBody>
                  <a:tcPr/>
                </a:tc>
                <a:tc>
                  <a:txBody>
                    <a:bodyPr/>
                    <a:lstStyle/>
                    <a:p>
                      <a:r>
                        <a:rPr lang="en-US" sz="1200" dirty="0"/>
                        <a:t>Sales</a:t>
                      </a:r>
                    </a:p>
                  </a:txBody>
                  <a:tcPr/>
                </a:tc>
                <a:tc>
                  <a:txBody>
                    <a:bodyPr/>
                    <a:lstStyle/>
                    <a:p>
                      <a:r>
                        <a:rPr lang="en-US" sz="1200" dirty="0"/>
                        <a:t>4</a:t>
                      </a:r>
                    </a:p>
                  </a:txBody>
                  <a:tcPr/>
                </a:tc>
                <a:tc>
                  <a:txBody>
                    <a:bodyPr/>
                    <a:lstStyle/>
                    <a:p>
                      <a:r>
                        <a:rPr lang="en-US" sz="1200" dirty="0"/>
                        <a:t>80000</a:t>
                      </a:r>
                    </a:p>
                  </a:txBody>
                  <a:tcPr/>
                </a:tc>
                <a:extLst>
                  <a:ext uri="{0D108BD9-81ED-4DB2-BD59-A6C34878D82A}">
                    <a16:rowId xmlns:a16="http://schemas.microsoft.com/office/drawing/2014/main" val="2562632972"/>
                  </a:ext>
                </a:extLst>
              </a:tr>
              <a:tr h="276263">
                <a:tc>
                  <a:txBody>
                    <a:bodyPr/>
                    <a:lstStyle/>
                    <a:p>
                      <a:r>
                        <a:rPr lang="en-US" sz="1200" dirty="0"/>
                        <a:t>26</a:t>
                      </a:r>
                    </a:p>
                  </a:txBody>
                  <a:tcPr/>
                </a:tc>
                <a:tc>
                  <a:txBody>
                    <a:bodyPr/>
                    <a:lstStyle/>
                    <a:p>
                      <a:r>
                        <a:rPr lang="en-US" sz="1200" dirty="0"/>
                        <a:t>Female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Marketing Coordinator</a:t>
                      </a:r>
                    </a:p>
                  </a:txBody>
                  <a:tcPr/>
                </a:tc>
                <a:tc>
                  <a:txBody>
                    <a:bodyPr/>
                    <a:lstStyle/>
                    <a:p>
                      <a:r>
                        <a:rPr lang="en-US" sz="1200" dirty="0"/>
                        <a:t>Marketing</a:t>
                      </a:r>
                    </a:p>
                  </a:txBody>
                  <a:tcPr/>
                </a:tc>
                <a:tc>
                  <a:txBody>
                    <a:bodyPr/>
                    <a:lstStyle/>
                    <a:p>
                      <a:r>
                        <a:rPr lang="en-US" sz="1200" dirty="0"/>
                        <a:t>1</a:t>
                      </a:r>
                    </a:p>
                  </a:txBody>
                  <a:tcPr/>
                </a:tc>
                <a:tc>
                  <a:txBody>
                    <a:bodyPr/>
                    <a:lstStyle/>
                    <a:p>
                      <a:r>
                        <a:rPr lang="en-US" sz="1200" dirty="0"/>
                        <a:t>45000</a:t>
                      </a:r>
                    </a:p>
                  </a:txBody>
                  <a:tcPr/>
                </a:tc>
                <a:extLst>
                  <a:ext uri="{0D108BD9-81ED-4DB2-BD59-A6C34878D82A}">
                    <a16:rowId xmlns:a16="http://schemas.microsoft.com/office/drawing/2014/main" val="3915308341"/>
                  </a:ext>
                </a:extLst>
              </a:tr>
              <a:tr h="276263">
                <a:tc>
                  <a:txBody>
                    <a:bodyPr/>
                    <a:lstStyle/>
                    <a:p>
                      <a:r>
                        <a:rPr lang="en-US" sz="1200" dirty="0"/>
                        <a:t>38</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PhD</a:t>
                      </a:r>
                    </a:p>
                  </a:txBody>
                  <a:tcPr/>
                </a:tc>
                <a:tc>
                  <a:txBody>
                    <a:bodyPr/>
                    <a:lstStyle/>
                    <a:p>
                      <a:r>
                        <a:rPr lang="en-US" sz="1200" dirty="0"/>
                        <a:t>Senior Scientist</a:t>
                      </a:r>
                    </a:p>
                  </a:txBody>
                  <a:tcPr/>
                </a:tc>
                <a:tc>
                  <a:txBody>
                    <a:bodyPr/>
                    <a:lstStyle/>
                    <a:p>
                      <a:r>
                        <a:rPr lang="en-US" sz="1200" dirty="0"/>
                        <a:t>Operations</a:t>
                      </a:r>
                    </a:p>
                  </a:txBody>
                  <a:tcPr/>
                </a:tc>
                <a:tc>
                  <a:txBody>
                    <a:bodyPr/>
                    <a:lstStyle/>
                    <a:p>
                      <a:r>
                        <a:rPr lang="en-US" sz="1200" dirty="0"/>
                        <a:t>10</a:t>
                      </a:r>
                    </a:p>
                  </a:txBody>
                  <a:tcPr/>
                </a:tc>
                <a:tc>
                  <a:txBody>
                    <a:bodyPr/>
                    <a:lstStyle/>
                    <a:p>
                      <a:r>
                        <a:rPr lang="en-US" sz="1200" dirty="0"/>
                        <a:t>110000</a:t>
                      </a:r>
                    </a:p>
                  </a:txBody>
                  <a:tcPr/>
                </a:tc>
                <a:extLst>
                  <a:ext uri="{0D108BD9-81ED-4DB2-BD59-A6C34878D82A}">
                    <a16:rowId xmlns:a16="http://schemas.microsoft.com/office/drawing/2014/main" val="3774205321"/>
                  </a:ext>
                </a:extLst>
              </a:tr>
              <a:tr h="276263">
                <a:tc>
                  <a:txBody>
                    <a:bodyPr/>
                    <a:lstStyle/>
                    <a:p>
                      <a:r>
                        <a:rPr lang="en-US" sz="1200" dirty="0"/>
                        <a:t>29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Software Developer</a:t>
                      </a:r>
                    </a:p>
                  </a:txBody>
                  <a:tcPr/>
                </a:tc>
                <a:tc>
                  <a:txBody>
                    <a:bodyPr/>
                    <a:lstStyle/>
                    <a:p>
                      <a:r>
                        <a:rPr lang="en-US" sz="1200" dirty="0"/>
                        <a:t>IT</a:t>
                      </a:r>
                    </a:p>
                  </a:txBody>
                  <a:tcPr/>
                </a:tc>
                <a:tc>
                  <a:txBody>
                    <a:bodyPr/>
                    <a:lstStyle/>
                    <a:p>
                      <a:r>
                        <a:rPr lang="en-US" sz="1200" dirty="0"/>
                        <a:t>3</a:t>
                      </a:r>
                    </a:p>
                  </a:txBody>
                  <a:tcPr/>
                </a:tc>
                <a:tc>
                  <a:txBody>
                    <a:bodyPr/>
                    <a:lstStyle/>
                    <a:p>
                      <a:r>
                        <a:rPr lang="en-US" sz="1200" dirty="0"/>
                        <a:t>75000</a:t>
                      </a:r>
                    </a:p>
                  </a:txBody>
                  <a:tcPr/>
                </a:tc>
                <a:extLst>
                  <a:ext uri="{0D108BD9-81ED-4DB2-BD59-A6C34878D82A}">
                    <a16:rowId xmlns:a16="http://schemas.microsoft.com/office/drawing/2014/main" val="2755734904"/>
                  </a:ext>
                </a:extLst>
              </a:tr>
              <a:tr h="276263">
                <a:tc>
                  <a:txBody>
                    <a:bodyPr/>
                    <a:lstStyle/>
                    <a:p>
                      <a:r>
                        <a:rPr lang="en-US" sz="1200" dirty="0"/>
                        <a:t>48</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HR Manager</a:t>
                      </a:r>
                    </a:p>
                  </a:txBody>
                  <a:tcPr/>
                </a:tc>
                <a:tc>
                  <a:txBody>
                    <a:bodyPr/>
                    <a:lstStyle/>
                    <a:p>
                      <a:r>
                        <a:rPr lang="en-US" sz="1200" dirty="0"/>
                        <a:t>Human Resources</a:t>
                      </a:r>
                    </a:p>
                  </a:txBody>
                  <a:tcPr/>
                </a:tc>
                <a:tc>
                  <a:txBody>
                    <a:bodyPr/>
                    <a:lstStyle/>
                    <a:p>
                      <a:r>
                        <a:rPr lang="en-US" sz="1200" dirty="0"/>
                        <a:t>18</a:t>
                      </a:r>
                    </a:p>
                  </a:txBody>
                  <a:tcPr/>
                </a:tc>
                <a:tc>
                  <a:txBody>
                    <a:bodyPr/>
                    <a:lstStyle/>
                    <a:p>
                      <a:r>
                        <a:rPr lang="en-US" sz="1200" dirty="0"/>
                        <a:t>140000</a:t>
                      </a:r>
                    </a:p>
                  </a:txBody>
                  <a:tcPr/>
                </a:tc>
                <a:extLst>
                  <a:ext uri="{0D108BD9-81ED-4DB2-BD59-A6C34878D82A}">
                    <a16:rowId xmlns:a16="http://schemas.microsoft.com/office/drawing/2014/main" val="3829903444"/>
                  </a:ext>
                </a:extLst>
              </a:tr>
              <a:tr h="276263">
                <a:tc>
                  <a:txBody>
                    <a:bodyPr/>
                    <a:lstStyle/>
                    <a:p>
                      <a:r>
                        <a:rPr lang="en-US" sz="1200" dirty="0"/>
                        <a:t>35</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Financial Analyst</a:t>
                      </a:r>
                    </a:p>
                  </a:txBody>
                  <a:tcPr/>
                </a:tc>
                <a:tc>
                  <a:txBody>
                    <a:bodyPr/>
                    <a:lstStyle/>
                    <a:p>
                      <a:r>
                        <a:rPr lang="en-US" sz="1200" dirty="0"/>
                        <a:t>Data</a:t>
                      </a:r>
                    </a:p>
                  </a:txBody>
                  <a:tcPr/>
                </a:tc>
                <a:tc>
                  <a:txBody>
                    <a:bodyPr/>
                    <a:lstStyle/>
                    <a:p>
                      <a:r>
                        <a:rPr lang="en-US" sz="1200" dirty="0"/>
                        <a:t>6</a:t>
                      </a:r>
                    </a:p>
                  </a:txBody>
                  <a:tcPr/>
                </a:tc>
                <a:tc>
                  <a:txBody>
                    <a:bodyPr/>
                    <a:lstStyle/>
                    <a:p>
                      <a:r>
                        <a:rPr lang="en-US" sz="1200" dirty="0"/>
                        <a:t>65000</a:t>
                      </a:r>
                    </a:p>
                  </a:txBody>
                  <a:tcPr/>
                </a:tc>
                <a:extLst>
                  <a:ext uri="{0D108BD9-81ED-4DB2-BD59-A6C34878D82A}">
                    <a16:rowId xmlns:a16="http://schemas.microsoft.com/office/drawing/2014/main" val="708918534"/>
                  </a:ext>
                </a:extLst>
              </a:tr>
              <a:tr h="276263">
                <a:tc>
                  <a:txBody>
                    <a:bodyPr/>
                    <a:lstStyle/>
                    <a:p>
                      <a:r>
                        <a:rPr lang="en-US" sz="1200" dirty="0"/>
                        <a:t>40</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Project Manager</a:t>
                      </a:r>
                    </a:p>
                  </a:txBody>
                  <a:tcPr/>
                </a:tc>
                <a:tc>
                  <a:txBody>
                    <a:bodyPr/>
                    <a:lstStyle/>
                    <a:p>
                      <a:r>
                        <a:rPr lang="en-US" sz="1200" dirty="0"/>
                        <a:t>Operations</a:t>
                      </a:r>
                    </a:p>
                  </a:txBody>
                  <a:tcPr/>
                </a:tc>
                <a:tc>
                  <a:txBody>
                    <a:bodyPr/>
                    <a:lstStyle/>
                    <a:p>
                      <a:r>
                        <a:rPr lang="en-US" sz="1200" dirty="0"/>
                        <a:t>14</a:t>
                      </a:r>
                    </a:p>
                  </a:txBody>
                  <a:tcPr/>
                </a:tc>
                <a:tc>
                  <a:txBody>
                    <a:bodyPr/>
                    <a:lstStyle/>
                    <a:p>
                      <a:r>
                        <a:rPr lang="en-US" sz="1200" dirty="0"/>
                        <a:t>130000</a:t>
                      </a:r>
                    </a:p>
                  </a:txBody>
                  <a:tcPr/>
                </a:tc>
                <a:extLst>
                  <a:ext uri="{0D108BD9-81ED-4DB2-BD59-A6C34878D82A}">
                    <a16:rowId xmlns:a16="http://schemas.microsoft.com/office/drawing/2014/main" val="2638436845"/>
                  </a:ext>
                </a:extLst>
              </a:tr>
              <a:tr h="276263">
                <a:tc>
                  <a:txBody>
                    <a:bodyPr/>
                    <a:lstStyle/>
                    <a:p>
                      <a:r>
                        <a:rPr lang="en-US" sz="1200" dirty="0"/>
                        <a:t>27</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Customer Service Rep</a:t>
                      </a:r>
                    </a:p>
                  </a:txBody>
                  <a:tcPr/>
                </a:tc>
                <a:tc>
                  <a:txBody>
                    <a:bodyPr/>
                    <a:lstStyle/>
                    <a:p>
                      <a:r>
                        <a:rPr lang="en-US" sz="1200" dirty="0"/>
                        <a:t>Operations</a:t>
                      </a:r>
                    </a:p>
                  </a:txBody>
                  <a:tcPr/>
                </a:tc>
                <a:tc>
                  <a:txBody>
                    <a:bodyPr/>
                    <a:lstStyle/>
                    <a:p>
                      <a:r>
                        <a:rPr lang="en-US" sz="1200" dirty="0"/>
                        <a:t>2</a:t>
                      </a:r>
                    </a:p>
                  </a:txBody>
                  <a:tcPr/>
                </a:tc>
                <a:tc>
                  <a:txBody>
                    <a:bodyPr/>
                    <a:lstStyle/>
                    <a:p>
                      <a:r>
                        <a:rPr lang="en-US" sz="1200" dirty="0"/>
                        <a:t>40000</a:t>
                      </a:r>
                    </a:p>
                  </a:txBody>
                  <a:tcPr/>
                </a:tc>
                <a:extLst>
                  <a:ext uri="{0D108BD9-81ED-4DB2-BD59-A6C34878D82A}">
                    <a16:rowId xmlns:a16="http://schemas.microsoft.com/office/drawing/2014/main" val="395730792"/>
                  </a:ext>
                </a:extLst>
              </a:tr>
              <a:tr h="276263">
                <a:tc>
                  <a:txBody>
                    <a:bodyPr/>
                    <a:lstStyle/>
                    <a:p>
                      <a:r>
                        <a:rPr lang="en-US" sz="1200" dirty="0"/>
                        <a:t>44</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Operations Manager</a:t>
                      </a:r>
                    </a:p>
                  </a:txBody>
                  <a:tcPr/>
                </a:tc>
                <a:tc>
                  <a:txBody>
                    <a:bodyPr/>
                    <a:lstStyle/>
                    <a:p>
                      <a:r>
                        <a:rPr lang="en-US" sz="1200" dirty="0"/>
                        <a:t>Operations</a:t>
                      </a:r>
                    </a:p>
                  </a:txBody>
                  <a:tcPr/>
                </a:tc>
                <a:tc>
                  <a:txBody>
                    <a:bodyPr/>
                    <a:lstStyle/>
                    <a:p>
                      <a:r>
                        <a:rPr lang="en-US" sz="1200" dirty="0"/>
                        <a:t>16</a:t>
                      </a:r>
                    </a:p>
                  </a:txBody>
                  <a:tcPr/>
                </a:tc>
                <a:tc>
                  <a:txBody>
                    <a:bodyPr/>
                    <a:lstStyle/>
                    <a:p>
                      <a:r>
                        <a:rPr lang="en-US" sz="1200" dirty="0"/>
                        <a:t>125000</a:t>
                      </a:r>
                    </a:p>
                  </a:txBody>
                  <a:tcPr/>
                </a:tc>
                <a:extLst>
                  <a:ext uri="{0D108BD9-81ED-4DB2-BD59-A6C34878D82A}">
                    <a16:rowId xmlns:a16="http://schemas.microsoft.com/office/drawing/2014/main" val="1777056742"/>
                  </a:ext>
                </a:extLst>
              </a:tr>
              <a:tr h="276263">
                <a:tc>
                  <a:txBody>
                    <a:bodyPr/>
                    <a:lstStyle/>
                    <a:p>
                      <a:r>
                        <a:rPr lang="en-US" sz="1200" dirty="0"/>
                        <a:t>33</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Marketing Manager </a:t>
                      </a:r>
                    </a:p>
                  </a:txBody>
                  <a:tcPr/>
                </a:tc>
                <a:tc>
                  <a:txBody>
                    <a:bodyPr/>
                    <a:lstStyle/>
                    <a:p>
                      <a:r>
                        <a:rPr lang="en-US" sz="1200" dirty="0"/>
                        <a:t>Marketing</a:t>
                      </a:r>
                    </a:p>
                  </a:txBody>
                  <a:tcPr/>
                </a:tc>
                <a:tc>
                  <a:txBody>
                    <a:bodyPr/>
                    <a:lstStyle/>
                    <a:p>
                      <a:r>
                        <a:rPr lang="en-US" sz="1200" dirty="0"/>
                        <a:t>7</a:t>
                      </a:r>
                    </a:p>
                  </a:txBody>
                  <a:tcPr/>
                </a:tc>
                <a:tc>
                  <a:txBody>
                    <a:bodyPr/>
                    <a:lstStyle/>
                    <a:p>
                      <a:r>
                        <a:rPr lang="en-US" sz="1200" dirty="0"/>
                        <a:t>90000</a:t>
                      </a:r>
                    </a:p>
                  </a:txBody>
                  <a:tcPr/>
                </a:tc>
                <a:extLst>
                  <a:ext uri="{0D108BD9-81ED-4DB2-BD59-A6C34878D82A}">
                    <a16:rowId xmlns:a16="http://schemas.microsoft.com/office/drawing/2014/main" val="1203333386"/>
                  </a:ext>
                </a:extLst>
              </a:tr>
              <a:tr h="276263">
                <a:tc>
                  <a:txBody>
                    <a:bodyPr/>
                    <a:lstStyle/>
                    <a:p>
                      <a:r>
                        <a:rPr lang="en-US" sz="1200" dirty="0"/>
                        <a:t>39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PhD</a:t>
                      </a:r>
                    </a:p>
                  </a:txBody>
                  <a:tcPr/>
                </a:tc>
                <a:tc>
                  <a:txBody>
                    <a:bodyPr/>
                    <a:lstStyle/>
                    <a:p>
                      <a:r>
                        <a:rPr lang="en-US" sz="1200" dirty="0"/>
                        <a:t>Senior Engineer</a:t>
                      </a:r>
                    </a:p>
                  </a:txBody>
                  <a:tcPr/>
                </a:tc>
                <a:tc>
                  <a:txBody>
                    <a:bodyPr/>
                    <a:lstStyle/>
                    <a:p>
                      <a:r>
                        <a:rPr lang="en-US" sz="1200" dirty="0"/>
                        <a:t>IT</a:t>
                      </a:r>
                    </a:p>
                  </a:txBody>
                  <a:tcPr/>
                </a:tc>
                <a:tc>
                  <a:txBody>
                    <a:bodyPr/>
                    <a:lstStyle/>
                    <a:p>
                      <a:r>
                        <a:rPr lang="en-US" sz="1200" dirty="0"/>
                        <a:t>12</a:t>
                      </a:r>
                    </a:p>
                  </a:txBody>
                  <a:tcPr/>
                </a:tc>
                <a:tc>
                  <a:txBody>
                    <a:bodyPr/>
                    <a:lstStyle/>
                    <a:p>
                      <a:r>
                        <a:rPr lang="en-US" sz="1200" dirty="0"/>
                        <a:t>115000</a:t>
                      </a:r>
                    </a:p>
                  </a:txBody>
                  <a:tcPr/>
                </a:tc>
                <a:extLst>
                  <a:ext uri="{0D108BD9-81ED-4DB2-BD59-A6C34878D82A}">
                    <a16:rowId xmlns:a16="http://schemas.microsoft.com/office/drawing/2014/main" val="2582747171"/>
                  </a:ext>
                </a:extLst>
              </a:tr>
            </a:tbl>
          </a:graphicData>
        </a:graphic>
      </p:graphicFrame>
      <p:sp>
        <p:nvSpPr>
          <p:cNvPr id="2" name="Footer Placeholder 1">
            <a:extLst>
              <a:ext uri="{FF2B5EF4-FFF2-40B4-BE49-F238E27FC236}">
                <a16:creationId xmlns:a16="http://schemas.microsoft.com/office/drawing/2014/main" id="{6058B495-B279-C36F-9F52-546F3C73B00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95488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3343041" cy="461665"/>
          </a:xfrm>
          <a:prstGeom prst="rect">
            <a:avLst/>
          </a:prstGeom>
          <a:noFill/>
        </p:spPr>
        <p:txBody>
          <a:bodyPr wrap="square">
            <a:spAutoFit/>
          </a:bodyPr>
          <a:lstStyle/>
          <a:p>
            <a:r>
              <a:rPr lang="en-CA" sz="2400" b="1" dirty="0"/>
              <a:t>Graphs: </a:t>
            </a:r>
          </a:p>
        </p:txBody>
      </p:sp>
      <p:pic>
        <p:nvPicPr>
          <p:cNvPr id="10" name="Picture 9">
            <a:extLst>
              <a:ext uri="{FF2B5EF4-FFF2-40B4-BE49-F238E27FC236}">
                <a16:creationId xmlns:a16="http://schemas.microsoft.com/office/drawing/2014/main" id="{41CE8930-B3BE-1936-42B9-3FCD7D6D27CD}"/>
              </a:ext>
            </a:extLst>
          </p:cNvPr>
          <p:cNvPicPr>
            <a:picLocks noChangeAspect="1"/>
          </p:cNvPicPr>
          <p:nvPr/>
        </p:nvPicPr>
        <p:blipFill>
          <a:blip r:embed="rId2"/>
          <a:stretch>
            <a:fillRect/>
          </a:stretch>
        </p:blipFill>
        <p:spPr>
          <a:xfrm>
            <a:off x="242133" y="2425655"/>
            <a:ext cx="4768832" cy="3352347"/>
          </a:xfrm>
          <a:prstGeom prst="rect">
            <a:avLst/>
          </a:prstGeom>
        </p:spPr>
      </p:pic>
      <p:pic>
        <p:nvPicPr>
          <p:cNvPr id="12" name="Picture 11">
            <a:extLst>
              <a:ext uri="{FF2B5EF4-FFF2-40B4-BE49-F238E27FC236}">
                <a16:creationId xmlns:a16="http://schemas.microsoft.com/office/drawing/2014/main" id="{20FA8545-4F57-1D7F-0873-6E646F5E4B4C}"/>
              </a:ext>
            </a:extLst>
          </p:cNvPr>
          <p:cNvPicPr>
            <a:picLocks noChangeAspect="1"/>
          </p:cNvPicPr>
          <p:nvPr/>
        </p:nvPicPr>
        <p:blipFill>
          <a:blip r:embed="rId3"/>
          <a:stretch>
            <a:fillRect/>
          </a:stretch>
        </p:blipFill>
        <p:spPr>
          <a:xfrm>
            <a:off x="6503953" y="3757010"/>
            <a:ext cx="3948540" cy="2645810"/>
          </a:xfrm>
          <a:prstGeom prst="rect">
            <a:avLst/>
          </a:prstGeom>
        </p:spPr>
      </p:pic>
      <p:pic>
        <p:nvPicPr>
          <p:cNvPr id="13" name="Picture 12">
            <a:extLst>
              <a:ext uri="{FF2B5EF4-FFF2-40B4-BE49-F238E27FC236}">
                <a16:creationId xmlns:a16="http://schemas.microsoft.com/office/drawing/2014/main" id="{20E67FF5-A40A-51E5-87FD-9EF29A27D805}"/>
              </a:ext>
            </a:extLst>
          </p:cNvPr>
          <p:cNvPicPr>
            <a:picLocks noChangeAspect="1"/>
          </p:cNvPicPr>
          <p:nvPr/>
        </p:nvPicPr>
        <p:blipFill>
          <a:blip r:embed="rId4"/>
          <a:stretch>
            <a:fillRect/>
          </a:stretch>
        </p:blipFill>
        <p:spPr>
          <a:xfrm>
            <a:off x="5563400" y="363552"/>
            <a:ext cx="6170720" cy="3145464"/>
          </a:xfrm>
          <a:prstGeom prst="rect">
            <a:avLst/>
          </a:prstGeom>
        </p:spPr>
      </p:pic>
      <p:sp>
        <p:nvSpPr>
          <p:cNvPr id="2" name="Footer Placeholder 1">
            <a:extLst>
              <a:ext uri="{FF2B5EF4-FFF2-40B4-BE49-F238E27FC236}">
                <a16:creationId xmlns:a16="http://schemas.microsoft.com/office/drawing/2014/main" id="{2E5B69B4-FDF2-2B48-3CF3-70CC13ABF8D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82334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3343041" cy="461665"/>
          </a:xfrm>
          <a:prstGeom prst="rect">
            <a:avLst/>
          </a:prstGeom>
          <a:noFill/>
        </p:spPr>
        <p:txBody>
          <a:bodyPr wrap="square">
            <a:spAutoFit/>
          </a:bodyPr>
          <a:lstStyle/>
          <a:p>
            <a:r>
              <a:rPr lang="en-CA" sz="2400" b="1" dirty="0"/>
              <a:t>Graphs: </a:t>
            </a:r>
          </a:p>
        </p:txBody>
      </p:sp>
      <p:pic>
        <p:nvPicPr>
          <p:cNvPr id="2" name="Picture 1">
            <a:extLst>
              <a:ext uri="{FF2B5EF4-FFF2-40B4-BE49-F238E27FC236}">
                <a16:creationId xmlns:a16="http://schemas.microsoft.com/office/drawing/2014/main" id="{86594882-F522-FEAB-C6B0-CEAA175C710F}"/>
              </a:ext>
            </a:extLst>
          </p:cNvPr>
          <p:cNvPicPr>
            <a:picLocks noChangeAspect="1"/>
          </p:cNvPicPr>
          <p:nvPr/>
        </p:nvPicPr>
        <p:blipFill>
          <a:blip r:embed="rId2"/>
          <a:stretch>
            <a:fillRect/>
          </a:stretch>
        </p:blipFill>
        <p:spPr>
          <a:xfrm>
            <a:off x="404262" y="2573336"/>
            <a:ext cx="3997410" cy="3735599"/>
          </a:xfrm>
          <a:prstGeom prst="rect">
            <a:avLst/>
          </a:prstGeom>
        </p:spPr>
      </p:pic>
      <p:pic>
        <p:nvPicPr>
          <p:cNvPr id="9" name="Picture 8">
            <a:extLst>
              <a:ext uri="{FF2B5EF4-FFF2-40B4-BE49-F238E27FC236}">
                <a16:creationId xmlns:a16="http://schemas.microsoft.com/office/drawing/2014/main" id="{6080F191-2C37-1115-BCE8-E0875FF9A0C1}"/>
              </a:ext>
            </a:extLst>
          </p:cNvPr>
          <p:cNvPicPr>
            <a:picLocks noChangeAspect="1"/>
          </p:cNvPicPr>
          <p:nvPr/>
        </p:nvPicPr>
        <p:blipFill>
          <a:blip r:embed="rId3"/>
          <a:stretch>
            <a:fillRect/>
          </a:stretch>
        </p:blipFill>
        <p:spPr>
          <a:xfrm>
            <a:off x="4988771" y="52547"/>
            <a:ext cx="6658992" cy="3305807"/>
          </a:xfrm>
          <a:prstGeom prst="rect">
            <a:avLst/>
          </a:prstGeom>
        </p:spPr>
      </p:pic>
      <p:pic>
        <p:nvPicPr>
          <p:cNvPr id="14" name="Picture 13">
            <a:extLst>
              <a:ext uri="{FF2B5EF4-FFF2-40B4-BE49-F238E27FC236}">
                <a16:creationId xmlns:a16="http://schemas.microsoft.com/office/drawing/2014/main" id="{8FECAE31-774A-FE1D-0FA9-940CD968D564}"/>
              </a:ext>
            </a:extLst>
          </p:cNvPr>
          <p:cNvPicPr>
            <a:picLocks noChangeAspect="1"/>
          </p:cNvPicPr>
          <p:nvPr/>
        </p:nvPicPr>
        <p:blipFill>
          <a:blip r:embed="rId4"/>
          <a:stretch>
            <a:fillRect/>
          </a:stretch>
        </p:blipFill>
        <p:spPr>
          <a:xfrm>
            <a:off x="5936191" y="3450490"/>
            <a:ext cx="4863353" cy="3018797"/>
          </a:xfrm>
          <a:prstGeom prst="rect">
            <a:avLst/>
          </a:prstGeom>
        </p:spPr>
      </p:pic>
      <p:sp>
        <p:nvSpPr>
          <p:cNvPr id="3" name="Footer Placeholder 2">
            <a:extLst>
              <a:ext uri="{FF2B5EF4-FFF2-40B4-BE49-F238E27FC236}">
                <a16:creationId xmlns:a16="http://schemas.microsoft.com/office/drawing/2014/main" id="{2ADB28E2-D120-49BD-318F-75B063471EC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07213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a:t>
            </a:r>
            <a:r>
              <a:rPr lang="en-CA" sz="2800" b="1" dirty="0"/>
              <a:t>trends and insights from Graphs</a:t>
            </a:r>
            <a:r>
              <a:rPr lang="en-US" sz="2800" b="1" dirty="0">
                <a:ea typeface="+mj-ea"/>
                <a:cs typeface="+mj-cs"/>
              </a:rPr>
              <a:t> </a:t>
            </a:r>
          </a:p>
        </p:txBody>
      </p:sp>
      <p:sp>
        <p:nvSpPr>
          <p:cNvPr id="6" name="TextBox 5">
            <a:extLst>
              <a:ext uri="{FF2B5EF4-FFF2-40B4-BE49-F238E27FC236}">
                <a16:creationId xmlns:a16="http://schemas.microsoft.com/office/drawing/2014/main" id="{66182383-0227-5A3B-2933-0C44A9D6A253}"/>
              </a:ext>
            </a:extLst>
          </p:cNvPr>
          <p:cNvSpPr txBox="1"/>
          <p:nvPr/>
        </p:nvSpPr>
        <p:spPr>
          <a:xfrm>
            <a:off x="573428" y="1397034"/>
            <a:ext cx="11047442" cy="4893647"/>
          </a:xfrm>
          <a:prstGeom prst="rect">
            <a:avLst/>
          </a:prstGeom>
          <a:noFill/>
        </p:spPr>
        <p:txBody>
          <a:bodyPr wrap="square">
            <a:spAutoFit/>
          </a:bodyPr>
          <a:lstStyle/>
          <a:p>
            <a:r>
              <a:rPr lang="en-CA" sz="2400" b="1" dirty="0"/>
              <a:t>Bar Chart: </a:t>
            </a:r>
          </a:p>
          <a:p>
            <a:pPr marL="342900" indent="-342900">
              <a:buFont typeface="Arial" panose="020B0604020202020204" pitchFamily="34" charset="0"/>
              <a:buChar char="•"/>
            </a:pPr>
            <a:r>
              <a:rPr lang="en-CA" sz="2000" b="0" i="0" u="none" strike="noStrike" dirty="0">
                <a:effectLst/>
              </a:rPr>
              <a:t>The Operations department has the highest number of employees. </a:t>
            </a:r>
          </a:p>
          <a:p>
            <a:pPr marL="342900" indent="-342900">
              <a:buFont typeface="Arial" panose="020B0604020202020204" pitchFamily="34" charset="0"/>
              <a:buChar char="•"/>
            </a:pPr>
            <a:r>
              <a:rPr lang="en-CA" sz="2000" b="0" i="0" u="none" strike="noStrike" dirty="0">
                <a:effectLst/>
              </a:rPr>
              <a:t>Sales has the least number of employees. </a:t>
            </a:r>
          </a:p>
          <a:p>
            <a:endParaRPr lang="en-CA" sz="2000" dirty="0"/>
          </a:p>
          <a:p>
            <a:r>
              <a:rPr lang="en-CA" sz="2400" b="1" dirty="0"/>
              <a:t>Histogram: </a:t>
            </a:r>
          </a:p>
          <a:p>
            <a:pPr marL="342900" indent="-342900">
              <a:buFont typeface="Arial" panose="020B0604020202020204" pitchFamily="34" charset="0"/>
              <a:buChar char="•"/>
            </a:pPr>
            <a:r>
              <a:rPr lang="en-CA" sz="2000" b="0" i="0" u="none" strike="noStrike" dirty="0">
                <a:effectLst/>
              </a:rPr>
              <a:t>The Age Distribution histogram shows a roughly bell-shaped curve, but it's slightly right-skewed, indicating a larger number of employees in the middle to older age brackets.</a:t>
            </a:r>
          </a:p>
          <a:p>
            <a:pPr marL="342900" indent="-342900">
              <a:buFont typeface="Arial" panose="020B0604020202020204" pitchFamily="34" charset="0"/>
              <a:buChar char="•"/>
            </a:pPr>
            <a:r>
              <a:rPr lang="en-CA" sz="2000" b="0" i="0" u="none" strike="noStrike" dirty="0">
                <a:effectLst/>
              </a:rPr>
              <a:t>The presence of the right tail in the Salary Distribution suggests that there are outliers or a small number of employees who earn much more than their colleagues.</a:t>
            </a:r>
          </a:p>
          <a:p>
            <a:endParaRPr lang="en-CA" sz="2000" dirty="0"/>
          </a:p>
          <a:p>
            <a:r>
              <a:rPr lang="en-CA" sz="2400" b="1" i="0" u="none" strike="noStrike" dirty="0">
                <a:effectLst/>
              </a:rPr>
              <a:t>Line Graph: </a:t>
            </a:r>
          </a:p>
          <a:p>
            <a:pPr marL="342900" indent="-342900">
              <a:buFont typeface="Arial" panose="020B0604020202020204" pitchFamily="34" charset="0"/>
              <a:buChar char="•"/>
            </a:pPr>
            <a:r>
              <a:rPr lang="en-CA" sz="2000" b="0" i="0" u="none" strike="noStrike" dirty="0">
                <a:effectLst/>
              </a:rPr>
              <a:t>There is a general upward trend, indicating that salary increases with years of experience.</a:t>
            </a:r>
          </a:p>
          <a:p>
            <a:pPr marL="342900" indent="-342900">
              <a:buFont typeface="Arial" panose="020B0604020202020204" pitchFamily="34" charset="0"/>
              <a:buChar char="•"/>
            </a:pPr>
            <a:r>
              <a:rPr lang="en-CA" sz="2000" b="0" i="0" u="none" strike="noStrike" dirty="0">
                <a:effectLst/>
              </a:rPr>
              <a:t>There is a significant spike in salary at around 25 years of experience. This could represent a few highly compensated individuals skewing the average or a specific promotion/compensation after 25 years that brings a substantial pay increase.</a:t>
            </a:r>
          </a:p>
        </p:txBody>
      </p:sp>
      <p:sp>
        <p:nvSpPr>
          <p:cNvPr id="2" name="Footer Placeholder 1">
            <a:extLst>
              <a:ext uri="{FF2B5EF4-FFF2-40B4-BE49-F238E27FC236}">
                <a16:creationId xmlns:a16="http://schemas.microsoft.com/office/drawing/2014/main" id="{28F1FB18-718C-B921-8C53-1D5CBEE4952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608708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a:t>
            </a:r>
            <a:r>
              <a:rPr lang="en-CA" sz="2800" b="1" dirty="0"/>
              <a:t>trends and insights from Graphs</a:t>
            </a:r>
            <a:r>
              <a:rPr lang="en-US" sz="2800" b="1" dirty="0">
                <a:ea typeface="+mj-ea"/>
                <a:cs typeface="+mj-cs"/>
              </a:rPr>
              <a:t> </a:t>
            </a:r>
          </a:p>
        </p:txBody>
      </p:sp>
      <p:sp>
        <p:nvSpPr>
          <p:cNvPr id="6" name="TextBox 5">
            <a:extLst>
              <a:ext uri="{FF2B5EF4-FFF2-40B4-BE49-F238E27FC236}">
                <a16:creationId xmlns:a16="http://schemas.microsoft.com/office/drawing/2014/main" id="{66182383-0227-5A3B-2933-0C44A9D6A253}"/>
              </a:ext>
            </a:extLst>
          </p:cNvPr>
          <p:cNvSpPr txBox="1"/>
          <p:nvPr/>
        </p:nvSpPr>
        <p:spPr>
          <a:xfrm>
            <a:off x="572279" y="1592342"/>
            <a:ext cx="11047442" cy="4093428"/>
          </a:xfrm>
          <a:prstGeom prst="rect">
            <a:avLst/>
          </a:prstGeom>
          <a:noFill/>
        </p:spPr>
        <p:txBody>
          <a:bodyPr wrap="square">
            <a:spAutoFit/>
          </a:bodyPr>
          <a:lstStyle/>
          <a:p>
            <a:r>
              <a:rPr lang="en-CA" sz="2400" b="1" dirty="0"/>
              <a:t>Pie Chart: </a:t>
            </a:r>
          </a:p>
          <a:p>
            <a:endParaRPr lang="en-CA" sz="2000" dirty="0"/>
          </a:p>
          <a:p>
            <a:endParaRPr lang="en-CA" sz="2000" dirty="0"/>
          </a:p>
          <a:p>
            <a:endParaRPr lang="en-CA" sz="2000" dirty="0"/>
          </a:p>
          <a:p>
            <a:r>
              <a:rPr lang="en-CA" sz="2400" b="1" dirty="0"/>
              <a:t>Scatter Plot: </a:t>
            </a:r>
          </a:p>
          <a:p>
            <a:pPr marL="342900" indent="-342900">
              <a:buFont typeface="Arial" panose="020B0604020202020204" pitchFamily="34" charset="0"/>
              <a:buChar char="•"/>
            </a:pPr>
            <a:endParaRPr lang="en-CA" sz="2000" b="0" i="0" u="none" strike="noStrike" dirty="0">
              <a:effectLst/>
            </a:endParaRPr>
          </a:p>
          <a:p>
            <a:endParaRPr lang="en-CA" sz="2000" dirty="0"/>
          </a:p>
          <a:p>
            <a:endParaRPr lang="en-CA" sz="2000" dirty="0"/>
          </a:p>
          <a:p>
            <a:r>
              <a:rPr lang="en-CA" sz="2400" b="1" i="0" u="none" strike="noStrike" dirty="0">
                <a:effectLst/>
              </a:rPr>
              <a:t>Box Plot: </a:t>
            </a:r>
          </a:p>
          <a:p>
            <a:endParaRPr lang="en-CA" sz="2400" b="1" dirty="0"/>
          </a:p>
          <a:p>
            <a:pPr marL="342900" indent="-342900">
              <a:buFont typeface="Arial" panose="020B0604020202020204" pitchFamily="34" charset="0"/>
              <a:buChar char="•"/>
            </a:pPr>
            <a:endParaRPr lang="en-CA" sz="2400" b="1" i="0" u="none" strike="noStrike" dirty="0">
              <a:effectLst/>
            </a:endParaRPr>
          </a:p>
          <a:p>
            <a:endParaRPr lang="en-CA" sz="2000" b="0" i="0" u="none" strike="noStrike" dirty="0">
              <a:effectLst/>
            </a:endParaRPr>
          </a:p>
        </p:txBody>
      </p:sp>
      <p:sp>
        <p:nvSpPr>
          <p:cNvPr id="2" name="TextBox 1">
            <a:extLst>
              <a:ext uri="{FF2B5EF4-FFF2-40B4-BE49-F238E27FC236}">
                <a16:creationId xmlns:a16="http://schemas.microsoft.com/office/drawing/2014/main" id="{78ECCDC9-2436-9BF7-122A-8AF13D3E1517}"/>
              </a:ext>
            </a:extLst>
          </p:cNvPr>
          <p:cNvSpPr txBox="1"/>
          <p:nvPr/>
        </p:nvSpPr>
        <p:spPr>
          <a:xfrm rot="966202">
            <a:off x="2535036" y="3613025"/>
            <a:ext cx="9201173" cy="461665"/>
          </a:xfrm>
          <a:prstGeom prst="rect">
            <a:avLst/>
          </a:prstGeom>
          <a:noFill/>
        </p:spPr>
        <p:txBody>
          <a:bodyPr wrap="none" rtlCol="0">
            <a:spAutoFit/>
          </a:bodyPr>
          <a:lstStyle/>
          <a:p>
            <a:r>
              <a:rPr lang="en-US" sz="2400" dirty="0">
                <a:solidFill>
                  <a:srgbClr val="FF0000"/>
                </a:solidFill>
              </a:rPr>
              <a:t>Send Your answers in the course channel before the start of next session</a:t>
            </a:r>
          </a:p>
        </p:txBody>
      </p:sp>
      <p:sp>
        <p:nvSpPr>
          <p:cNvPr id="3" name="Footer Placeholder 2">
            <a:extLst>
              <a:ext uri="{FF2B5EF4-FFF2-40B4-BE49-F238E27FC236}">
                <a16:creationId xmlns:a16="http://schemas.microsoft.com/office/drawing/2014/main" id="{AAE8C80B-0CFB-638D-8319-10B1270C8A2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59462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Graphs Presentation of Data</a:t>
            </a:r>
          </a:p>
        </p:txBody>
      </p:sp>
      <p:sp>
        <p:nvSpPr>
          <p:cNvPr id="3" name="_s1033">
            <a:extLst>
              <a:ext uri="{FF2B5EF4-FFF2-40B4-BE49-F238E27FC236}">
                <a16:creationId xmlns:a16="http://schemas.microsoft.com/office/drawing/2014/main" id="{8C04646B-C327-D45F-C26F-FCE48783F822}"/>
              </a:ext>
            </a:extLst>
          </p:cNvPr>
          <p:cNvSpPr>
            <a:spLocks noChangeArrowheads="1"/>
          </p:cNvSpPr>
          <p:nvPr/>
        </p:nvSpPr>
        <p:spPr bwMode="auto">
          <a:xfrm>
            <a:off x="3027144" y="2029838"/>
            <a:ext cx="2008188" cy="911225"/>
          </a:xfrm>
          <a:prstGeom prst="rect">
            <a:avLst/>
          </a:prstGeom>
          <a:solidFill>
            <a:srgbClr val="FDE0BD"/>
          </a:solidFill>
          <a:ln w="12700" algn="ctr">
            <a:solidFill>
              <a:srgbClr val="47474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2000" b="1" dirty="0"/>
              <a:t>Categorical</a:t>
            </a:r>
          </a:p>
          <a:p>
            <a:pPr algn="ctr"/>
            <a:r>
              <a:rPr lang="en-US" altLang="en-US" sz="2000" b="1" dirty="0"/>
              <a:t>Variables</a:t>
            </a:r>
          </a:p>
        </p:txBody>
      </p:sp>
      <p:sp>
        <p:nvSpPr>
          <p:cNvPr id="9" name="_s1034">
            <a:extLst>
              <a:ext uri="{FF2B5EF4-FFF2-40B4-BE49-F238E27FC236}">
                <a16:creationId xmlns:a16="http://schemas.microsoft.com/office/drawing/2014/main" id="{22C6D909-6DD3-C3F9-2052-CBF1B4D558A9}"/>
              </a:ext>
            </a:extLst>
          </p:cNvPr>
          <p:cNvSpPr>
            <a:spLocks noChangeArrowheads="1"/>
          </p:cNvSpPr>
          <p:nvPr/>
        </p:nvSpPr>
        <p:spPr bwMode="auto">
          <a:xfrm>
            <a:off x="7370544" y="2029838"/>
            <a:ext cx="2057400" cy="911225"/>
          </a:xfrm>
          <a:prstGeom prst="rect">
            <a:avLst/>
          </a:prstGeom>
          <a:solidFill>
            <a:srgbClr val="CBDDF7"/>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2000" b="1">
                <a:solidFill>
                  <a:srgbClr val="474747"/>
                </a:solidFill>
              </a:rPr>
              <a:t>Numerical</a:t>
            </a:r>
          </a:p>
          <a:p>
            <a:pPr algn="ctr"/>
            <a:r>
              <a:rPr lang="en-US" altLang="en-US" sz="2000" b="1">
                <a:solidFill>
                  <a:srgbClr val="474747"/>
                </a:solidFill>
              </a:rPr>
              <a:t>Variables </a:t>
            </a:r>
          </a:p>
        </p:txBody>
      </p:sp>
      <p:sp>
        <p:nvSpPr>
          <p:cNvPr id="10" name="Text Box 6">
            <a:extLst>
              <a:ext uri="{FF2B5EF4-FFF2-40B4-BE49-F238E27FC236}">
                <a16:creationId xmlns:a16="http://schemas.microsoft.com/office/drawing/2014/main" id="{456AD5D8-A43F-6DE9-C6ED-A78CBCDDF40E}"/>
              </a:ext>
            </a:extLst>
          </p:cNvPr>
          <p:cNvSpPr>
            <a:spLocks noChangeArrowheads="1"/>
          </p:cNvSpPr>
          <p:nvPr/>
        </p:nvSpPr>
        <p:spPr bwMode="auto">
          <a:xfrm>
            <a:off x="2036544" y="3249038"/>
            <a:ext cx="4191000" cy="923330"/>
          </a:xfrm>
          <a:prstGeom prst="rect">
            <a:avLst/>
          </a:prstGeom>
          <a:solidFill>
            <a:srgbClr val="FDE0BD"/>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lvl="1">
              <a:buFontTx/>
              <a:buChar char="•"/>
            </a:pPr>
            <a:r>
              <a:rPr lang="en-US" altLang="en-US" dirty="0"/>
              <a:t> Frequency distribution </a:t>
            </a:r>
          </a:p>
          <a:p>
            <a:pPr lvl="1">
              <a:buFontTx/>
              <a:buChar char="•"/>
            </a:pPr>
            <a:r>
              <a:rPr lang="en-US" altLang="en-US" dirty="0"/>
              <a:t> Bar chart</a:t>
            </a:r>
          </a:p>
          <a:p>
            <a:pPr lvl="1">
              <a:buFontTx/>
              <a:buChar char="•"/>
            </a:pPr>
            <a:r>
              <a:rPr lang="en-US" altLang="en-US" dirty="0"/>
              <a:t> Pie chart</a:t>
            </a:r>
          </a:p>
        </p:txBody>
      </p:sp>
      <p:sp>
        <p:nvSpPr>
          <p:cNvPr id="11" name="Text Box 7">
            <a:extLst>
              <a:ext uri="{FF2B5EF4-FFF2-40B4-BE49-F238E27FC236}">
                <a16:creationId xmlns:a16="http://schemas.microsoft.com/office/drawing/2014/main" id="{918A5C5B-9CE0-78AC-4425-1900CF05C432}"/>
              </a:ext>
            </a:extLst>
          </p:cNvPr>
          <p:cNvSpPr>
            <a:spLocks noChangeArrowheads="1"/>
          </p:cNvSpPr>
          <p:nvPr/>
        </p:nvSpPr>
        <p:spPr bwMode="auto">
          <a:xfrm>
            <a:off x="6684744" y="3249038"/>
            <a:ext cx="4114800" cy="1477328"/>
          </a:xfrm>
          <a:prstGeom prst="rect">
            <a:avLst/>
          </a:prstGeom>
          <a:solidFill>
            <a:srgbClr val="CBDDF7"/>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lvl="1">
              <a:buFontTx/>
              <a:buChar char="•"/>
            </a:pPr>
            <a:r>
              <a:rPr lang="en-US" altLang="en-US" dirty="0"/>
              <a:t> Line chart</a:t>
            </a:r>
          </a:p>
          <a:p>
            <a:pPr lvl="1">
              <a:buFontTx/>
              <a:buChar char="•"/>
            </a:pPr>
            <a:r>
              <a:rPr lang="en-US" altLang="en-US" dirty="0"/>
              <a:t> Frequency distribution</a:t>
            </a:r>
          </a:p>
          <a:p>
            <a:pPr lvl="1">
              <a:buFontTx/>
              <a:buChar char="•"/>
            </a:pPr>
            <a:r>
              <a:rPr lang="en-US" altLang="en-US" dirty="0"/>
              <a:t> Histogram </a:t>
            </a:r>
          </a:p>
          <a:p>
            <a:pPr lvl="1">
              <a:buFontTx/>
              <a:buChar char="•"/>
            </a:pPr>
            <a:r>
              <a:rPr lang="en-US" altLang="en-US" dirty="0"/>
              <a:t> Scatter plot</a:t>
            </a:r>
          </a:p>
          <a:p>
            <a:pPr lvl="1">
              <a:buFontTx/>
              <a:buChar char="•"/>
            </a:pPr>
            <a:r>
              <a:rPr lang="en-US" altLang="en-US" dirty="0"/>
              <a:t> Box plot</a:t>
            </a:r>
          </a:p>
        </p:txBody>
      </p:sp>
      <p:cxnSp>
        <p:nvCxnSpPr>
          <p:cNvPr id="12" name="Line 8">
            <a:extLst>
              <a:ext uri="{FF2B5EF4-FFF2-40B4-BE49-F238E27FC236}">
                <a16:creationId xmlns:a16="http://schemas.microsoft.com/office/drawing/2014/main" id="{107250CE-78D3-8518-690F-79655378BA04}"/>
              </a:ext>
            </a:extLst>
          </p:cNvPr>
          <p:cNvCxnSpPr>
            <a:cxnSpLocks noChangeShapeType="1"/>
          </p:cNvCxnSpPr>
          <p:nvPr/>
        </p:nvCxnSpPr>
        <p:spPr bwMode="auto">
          <a:xfrm>
            <a:off x="3941544" y="2944238"/>
            <a:ext cx="0" cy="30480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3" name="Line 9">
            <a:extLst>
              <a:ext uri="{FF2B5EF4-FFF2-40B4-BE49-F238E27FC236}">
                <a16:creationId xmlns:a16="http://schemas.microsoft.com/office/drawing/2014/main" id="{25E34DC8-498A-D789-680B-2902E4976092}"/>
              </a:ext>
            </a:extLst>
          </p:cNvPr>
          <p:cNvCxnSpPr>
            <a:cxnSpLocks noChangeShapeType="1"/>
          </p:cNvCxnSpPr>
          <p:nvPr/>
        </p:nvCxnSpPr>
        <p:spPr bwMode="auto">
          <a:xfrm>
            <a:off x="8361144" y="2944238"/>
            <a:ext cx="0" cy="30480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 name="Footer Placeholder 1">
            <a:extLst>
              <a:ext uri="{FF2B5EF4-FFF2-40B4-BE49-F238E27FC236}">
                <a16:creationId xmlns:a16="http://schemas.microsoft.com/office/drawing/2014/main" id="{765FF4FA-76C4-04B9-625A-344510031F1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68904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9" name="TextBox 8">
            <a:extLst>
              <a:ext uri="{FF2B5EF4-FFF2-40B4-BE49-F238E27FC236}">
                <a16:creationId xmlns:a16="http://schemas.microsoft.com/office/drawing/2014/main" id="{91E1069A-4B24-815D-5691-D6E100C09918}"/>
              </a:ext>
            </a:extLst>
          </p:cNvPr>
          <p:cNvSpPr txBox="1"/>
          <p:nvPr/>
        </p:nvSpPr>
        <p:spPr>
          <a:xfrm>
            <a:off x="490492" y="1506530"/>
            <a:ext cx="10674814" cy="4401205"/>
          </a:xfrm>
          <a:prstGeom prst="rect">
            <a:avLst/>
          </a:prstGeom>
          <a:noFill/>
        </p:spPr>
        <p:txBody>
          <a:bodyPr wrap="square">
            <a:spAutoFit/>
          </a:bodyPr>
          <a:lstStyle/>
          <a:p>
            <a:r>
              <a:rPr lang="en-US" altLang="en-US" sz="2400" b="1" dirty="0"/>
              <a:t>a. Measures of Central Tendency </a:t>
            </a:r>
          </a:p>
          <a:p>
            <a:pPr marL="609600" indent="-609600">
              <a:buFontTx/>
              <a:buNone/>
            </a:pPr>
            <a:endParaRPr lang="en-US" altLang="en-US" sz="2400" b="1" dirty="0"/>
          </a:p>
          <a:p>
            <a:pPr marL="609600" indent="-609600">
              <a:buFontTx/>
              <a:buNone/>
            </a:pPr>
            <a:r>
              <a:rPr lang="en-US" altLang="en-US" sz="2000" dirty="0"/>
              <a:t>Central tendency statistics provide insights into the center or typical value of a dataset, helping to understand where most data points cluster. </a:t>
            </a:r>
          </a:p>
          <a:p>
            <a:pPr marL="609600" indent="-609600">
              <a:buFontTx/>
              <a:buNone/>
            </a:pPr>
            <a:endParaRPr lang="en-US" altLang="en-US" sz="2000" dirty="0"/>
          </a:p>
          <a:p>
            <a:pPr marL="609600" indent="-609600">
              <a:buFontTx/>
              <a:buNone/>
            </a:pPr>
            <a:endParaRPr lang="en-US" altLang="en-US" sz="2000" dirty="0"/>
          </a:p>
          <a:p>
            <a:pPr marL="609600" indent="-609600">
              <a:buFontTx/>
              <a:buNone/>
            </a:pPr>
            <a:r>
              <a:rPr lang="en-US" altLang="en-US" sz="2000" dirty="0"/>
              <a:t>Let </a:t>
            </a:r>
            <a:r>
              <a:rPr lang="en-US" altLang="en-US" sz="2000" i="1" dirty="0"/>
              <a:t>y </a:t>
            </a:r>
            <a:r>
              <a:rPr lang="en-US" altLang="en-US" sz="2000" dirty="0"/>
              <a:t>denote a quantitative variable, with observations </a:t>
            </a:r>
            <a:r>
              <a:rPr lang="en-US" altLang="en-US" sz="2000" i="1" dirty="0"/>
              <a:t>y</a:t>
            </a:r>
            <a:r>
              <a:rPr lang="en-US" altLang="en-US" sz="2000" baseline="-25000" dirty="0"/>
              <a:t>1</a:t>
            </a:r>
            <a:r>
              <a:rPr lang="en-US" altLang="en-US" sz="2000" dirty="0"/>
              <a:t> , </a:t>
            </a:r>
            <a:r>
              <a:rPr lang="en-US" altLang="en-US" sz="2000" i="1" dirty="0"/>
              <a:t>y</a:t>
            </a:r>
            <a:r>
              <a:rPr lang="en-US" altLang="en-US" sz="2000" baseline="-25000" dirty="0"/>
              <a:t>2 </a:t>
            </a:r>
            <a:r>
              <a:rPr lang="en-US" altLang="en-US" sz="2000" dirty="0"/>
              <a:t>, </a:t>
            </a:r>
            <a:r>
              <a:rPr lang="en-US" altLang="en-US" sz="2000" i="1" dirty="0"/>
              <a:t>y</a:t>
            </a:r>
            <a:r>
              <a:rPr lang="en-US" altLang="en-US" sz="2000" baseline="-25000" dirty="0"/>
              <a:t>3 </a:t>
            </a:r>
            <a:r>
              <a:rPr lang="en-US" altLang="en-US" sz="2000" dirty="0"/>
              <a:t>, … , </a:t>
            </a:r>
            <a:r>
              <a:rPr lang="en-US" altLang="en-US" sz="2000" i="1" dirty="0" err="1"/>
              <a:t>y</a:t>
            </a:r>
            <a:r>
              <a:rPr lang="en-US" altLang="en-US" sz="2000" baseline="-25000" dirty="0" err="1"/>
              <a:t>n</a:t>
            </a:r>
            <a:r>
              <a:rPr lang="en-US" altLang="en-US" sz="2000" dirty="0"/>
              <a:t> </a:t>
            </a:r>
          </a:p>
          <a:p>
            <a:pPr marL="609600" indent="-609600">
              <a:buFontTx/>
              <a:buNone/>
            </a:pPr>
            <a:endParaRPr lang="en-US" altLang="en-US" sz="2400" dirty="0"/>
          </a:p>
          <a:p>
            <a:pPr marL="609600" indent="-609600">
              <a:buFontTx/>
              <a:buNone/>
            </a:pPr>
            <a:r>
              <a:rPr lang="en-US" altLang="en-US" sz="2000" b="1" dirty="0"/>
              <a:t>- Median:</a:t>
            </a:r>
            <a:r>
              <a:rPr lang="en-US" altLang="en-US" sz="2000" dirty="0"/>
              <a:t> Middle measurement or value in a sorted sample (50</a:t>
            </a:r>
            <a:r>
              <a:rPr lang="en-US" altLang="en-US" sz="2000" baseline="30000" dirty="0"/>
              <a:t>th</a:t>
            </a:r>
            <a:r>
              <a:rPr lang="en-US" altLang="en-US" sz="2000" dirty="0"/>
              <a:t> Percentile) </a:t>
            </a:r>
            <a:endParaRPr lang="en-US" altLang="en-US" sz="2400" dirty="0"/>
          </a:p>
          <a:p>
            <a:pPr marL="609600" indent="-609600">
              <a:buFontTx/>
              <a:buNone/>
            </a:pPr>
            <a:endParaRPr lang="en-US" altLang="en-US" sz="2400" dirty="0"/>
          </a:p>
          <a:p>
            <a:pPr marL="609600" indent="-609600">
              <a:buFontTx/>
              <a:buNone/>
            </a:pPr>
            <a:r>
              <a:rPr lang="en-US" altLang="en-US" sz="2000" b="1" dirty="0"/>
              <a:t>- Mean: </a:t>
            </a:r>
            <a:r>
              <a:rPr lang="en-US" altLang="en-US" sz="2000" dirty="0"/>
              <a:t>The average of all data point </a:t>
            </a:r>
          </a:p>
          <a:p>
            <a:pPr marL="609600" indent="-609600">
              <a:buFontTx/>
              <a:buNone/>
            </a:pPr>
            <a:endParaRPr lang="en-US" altLang="en-US" sz="2400" dirty="0"/>
          </a:p>
          <a:p>
            <a:pPr marL="609600" indent="-609600">
              <a:buFontTx/>
              <a:buNone/>
            </a:pPr>
            <a:r>
              <a:rPr lang="en-US" altLang="en-US" sz="2000" dirty="0"/>
              <a:t>- </a:t>
            </a:r>
            <a:r>
              <a:rPr lang="en-US" altLang="en-US" sz="2000" b="1" dirty="0"/>
              <a:t>Mode:</a:t>
            </a:r>
            <a:r>
              <a:rPr lang="en-US" altLang="en-US" sz="2000" dirty="0"/>
              <a:t> The most frequently occurring value(s) in a dataset</a:t>
            </a:r>
            <a:endParaRPr lang="en-US" altLang="en-US" sz="2000" b="1" dirty="0"/>
          </a:p>
        </p:txBody>
      </p:sp>
      <p:graphicFrame>
        <p:nvGraphicFramePr>
          <p:cNvPr id="10" name="Object 4">
            <a:extLst>
              <a:ext uri="{FF2B5EF4-FFF2-40B4-BE49-F238E27FC236}">
                <a16:creationId xmlns:a16="http://schemas.microsoft.com/office/drawing/2014/main" id="{19EA4462-E7A4-56BB-36FA-C1DDE6A9271F}"/>
              </a:ext>
            </a:extLst>
          </p:cNvPr>
          <p:cNvGraphicFramePr>
            <a:graphicFrameLocks noChangeAspect="1"/>
          </p:cNvGraphicFramePr>
          <p:nvPr>
            <p:extLst>
              <p:ext uri="{D42A27DB-BD31-4B8C-83A1-F6EECF244321}">
                <p14:modId xmlns:p14="http://schemas.microsoft.com/office/powerpoint/2010/main" val="2740744198"/>
              </p:ext>
            </p:extLst>
          </p:nvPr>
        </p:nvGraphicFramePr>
        <p:xfrm>
          <a:off x="4817426" y="4697869"/>
          <a:ext cx="2677555" cy="653601"/>
        </p:xfrm>
        <a:graphic>
          <a:graphicData uri="http://schemas.openxmlformats.org/presentationml/2006/ole">
            <mc:AlternateContent xmlns:mc="http://schemas.openxmlformats.org/markup-compatibility/2006">
              <mc:Choice xmlns:v="urn:schemas-microsoft-com:vml" Requires="v">
                <p:oleObj name="Equation" r:id="rId2" imgW="37160200" imgH="9067800" progId="Equation.DSMT4">
                  <p:embed/>
                </p:oleObj>
              </mc:Choice>
              <mc:Fallback>
                <p:oleObj name="Equation" r:id="rId2" imgW="37160200" imgH="9067800" progId="Equation.DSMT4">
                  <p:embed/>
                  <p:pic>
                    <p:nvPicPr>
                      <p:cNvPr id="3" name="Object 4">
                        <a:extLst>
                          <a:ext uri="{FF2B5EF4-FFF2-40B4-BE49-F238E27FC236}">
                            <a16:creationId xmlns:a16="http://schemas.microsoft.com/office/drawing/2014/main" id="{4E2AE191-3E68-C03F-95CF-AC7EF492E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7426" y="4697869"/>
                        <a:ext cx="2677555" cy="653601"/>
                      </a:xfrm>
                      <a:prstGeom prst="rect">
                        <a:avLst/>
                      </a:prstGeom>
                      <a:noFill/>
                      <a:ln>
                        <a:noFill/>
                      </a:ln>
                      <a:effectLst/>
                    </p:spPr>
                  </p:pic>
                </p:oleObj>
              </mc:Fallback>
            </mc:AlternateContent>
          </a:graphicData>
        </a:graphic>
      </p:graphicFrame>
      <p:sp>
        <p:nvSpPr>
          <p:cNvPr id="11" name="TextBox 10">
            <a:extLst>
              <a:ext uri="{FF2B5EF4-FFF2-40B4-BE49-F238E27FC236}">
                <a16:creationId xmlns:a16="http://schemas.microsoft.com/office/drawing/2014/main" id="{C84AECDA-734A-99D0-5BFA-1600275E341C}"/>
              </a:ext>
            </a:extLst>
          </p:cNvPr>
          <p:cNvSpPr txBox="1"/>
          <p:nvPr/>
        </p:nvSpPr>
        <p:spPr>
          <a:xfrm>
            <a:off x="4953740" y="1597981"/>
            <a:ext cx="5082482" cy="369332"/>
          </a:xfrm>
          <a:prstGeom prst="rect">
            <a:avLst/>
          </a:prstGeom>
          <a:noFill/>
        </p:spPr>
        <p:txBody>
          <a:bodyPr wrap="none" rtlCol="0">
            <a:spAutoFit/>
          </a:bodyPr>
          <a:lstStyle/>
          <a:p>
            <a:r>
              <a:rPr lang="en-US" dirty="0">
                <a:solidFill>
                  <a:srgbClr val="FF0000"/>
                </a:solidFill>
              </a:rPr>
              <a:t>Why is it called the "measures of central tendency”?</a:t>
            </a:r>
          </a:p>
        </p:txBody>
      </p:sp>
      <p:sp>
        <p:nvSpPr>
          <p:cNvPr id="2" name="Footer Placeholder 1">
            <a:extLst>
              <a:ext uri="{FF2B5EF4-FFF2-40B4-BE49-F238E27FC236}">
                <a16:creationId xmlns:a16="http://schemas.microsoft.com/office/drawing/2014/main" id="{7C312AD1-00E5-FF11-0087-75370E3E2D5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0070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2" name="Rectangle 3">
            <a:extLst>
              <a:ext uri="{FF2B5EF4-FFF2-40B4-BE49-F238E27FC236}">
                <a16:creationId xmlns:a16="http://schemas.microsoft.com/office/drawing/2014/main" id="{B0C45B5B-ED9A-B7E7-F6B7-77225043F819}"/>
              </a:ext>
            </a:extLst>
          </p:cNvPr>
          <p:cNvSpPr txBox="1">
            <a:spLocks noChangeArrowheads="1"/>
          </p:cNvSpPr>
          <p:nvPr/>
        </p:nvSpPr>
        <p:spPr>
          <a:xfrm>
            <a:off x="2391052" y="2074416"/>
            <a:ext cx="4038600" cy="3657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2000" b="1" dirty="0"/>
              <a:t>Class A--IQs of 13 Students</a:t>
            </a:r>
            <a:r>
              <a:rPr lang="en-US" altLang="en-US" sz="2000" dirty="0"/>
              <a:t>	</a:t>
            </a:r>
          </a:p>
          <a:p>
            <a:pPr>
              <a:buFont typeface="Wingdings" pitchFamily="2" charset="2"/>
              <a:buNone/>
            </a:pPr>
            <a:r>
              <a:rPr lang="en-US" altLang="en-US" sz="2000" dirty="0"/>
              <a:t>102		115		</a:t>
            </a:r>
          </a:p>
          <a:p>
            <a:pPr>
              <a:buFont typeface="Wingdings" pitchFamily="2" charset="2"/>
              <a:buNone/>
            </a:pPr>
            <a:r>
              <a:rPr lang="en-US" altLang="en-US" sz="2000" dirty="0"/>
              <a:t>128		109	</a:t>
            </a:r>
          </a:p>
          <a:p>
            <a:pPr>
              <a:buFont typeface="Wingdings" pitchFamily="2" charset="2"/>
              <a:buNone/>
            </a:pPr>
            <a:r>
              <a:rPr lang="en-US" altLang="en-US" sz="2000" dirty="0"/>
              <a:t>131		89	</a:t>
            </a:r>
          </a:p>
          <a:p>
            <a:pPr>
              <a:buFont typeface="Wingdings" pitchFamily="2" charset="2"/>
              <a:buNone/>
            </a:pPr>
            <a:r>
              <a:rPr lang="en-US" altLang="en-US" sz="2000" dirty="0"/>
              <a:t>98		106		</a:t>
            </a:r>
          </a:p>
          <a:p>
            <a:pPr>
              <a:buFont typeface="Wingdings" pitchFamily="2" charset="2"/>
              <a:buNone/>
            </a:pPr>
            <a:r>
              <a:rPr lang="en-US" altLang="en-US" sz="2000" dirty="0"/>
              <a:t>140		119		</a:t>
            </a:r>
          </a:p>
          <a:p>
            <a:pPr>
              <a:buFont typeface="Wingdings" pitchFamily="2" charset="2"/>
              <a:buNone/>
            </a:pPr>
            <a:r>
              <a:rPr lang="en-US" altLang="en-US" sz="2000" dirty="0"/>
              <a:t>93		97</a:t>
            </a:r>
          </a:p>
          <a:p>
            <a:pPr>
              <a:buFont typeface="Wingdings" pitchFamily="2" charset="2"/>
              <a:buNone/>
            </a:pPr>
            <a:r>
              <a:rPr lang="en-US" altLang="en-US" sz="2000" dirty="0"/>
              <a:t>110</a:t>
            </a:r>
          </a:p>
        </p:txBody>
      </p:sp>
      <p:sp>
        <p:nvSpPr>
          <p:cNvPr id="3" name="Rectangle 4">
            <a:extLst>
              <a:ext uri="{FF2B5EF4-FFF2-40B4-BE49-F238E27FC236}">
                <a16:creationId xmlns:a16="http://schemas.microsoft.com/office/drawing/2014/main" id="{3DC1B010-C844-D9D4-678C-7F6A78B10382}"/>
              </a:ext>
            </a:extLst>
          </p:cNvPr>
          <p:cNvSpPr txBox="1">
            <a:spLocks noChangeArrowheads="1"/>
          </p:cNvSpPr>
          <p:nvPr/>
        </p:nvSpPr>
        <p:spPr>
          <a:xfrm>
            <a:off x="6976370" y="2074416"/>
            <a:ext cx="4038600" cy="3616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2200" b="1" dirty="0"/>
              <a:t>Class B--IQs of 13 Students</a:t>
            </a:r>
          </a:p>
          <a:p>
            <a:pPr>
              <a:buFont typeface="Wingdings" pitchFamily="2" charset="2"/>
              <a:buNone/>
            </a:pPr>
            <a:r>
              <a:rPr lang="en-US" altLang="en-US" sz="2200" dirty="0"/>
              <a:t>127		162</a:t>
            </a:r>
          </a:p>
          <a:p>
            <a:pPr>
              <a:buFont typeface="Wingdings" pitchFamily="2" charset="2"/>
              <a:buNone/>
            </a:pPr>
            <a:r>
              <a:rPr lang="en-US" altLang="en-US" sz="2200" dirty="0"/>
              <a:t>131		103</a:t>
            </a:r>
          </a:p>
          <a:p>
            <a:pPr>
              <a:buFont typeface="Wingdings" pitchFamily="2" charset="2"/>
              <a:buNone/>
            </a:pPr>
            <a:r>
              <a:rPr lang="en-US" altLang="en-US" sz="2200" dirty="0"/>
              <a:t>96		111</a:t>
            </a:r>
          </a:p>
          <a:p>
            <a:pPr>
              <a:buFont typeface="Wingdings" pitchFamily="2" charset="2"/>
              <a:buNone/>
            </a:pPr>
            <a:r>
              <a:rPr lang="en-US" altLang="en-US" sz="2200" dirty="0"/>
              <a:t>80		109 </a:t>
            </a:r>
          </a:p>
          <a:p>
            <a:pPr>
              <a:buFont typeface="Wingdings" pitchFamily="2" charset="2"/>
              <a:buNone/>
            </a:pPr>
            <a:r>
              <a:rPr lang="en-US" altLang="en-US" sz="2200" dirty="0"/>
              <a:t>93		87</a:t>
            </a:r>
          </a:p>
          <a:p>
            <a:pPr>
              <a:buFont typeface="Wingdings" pitchFamily="2" charset="2"/>
              <a:buNone/>
            </a:pPr>
            <a:r>
              <a:rPr lang="en-US" altLang="en-US" sz="2200" dirty="0"/>
              <a:t>120		105</a:t>
            </a:r>
          </a:p>
          <a:p>
            <a:pPr>
              <a:buFont typeface="Wingdings" pitchFamily="2" charset="2"/>
              <a:buNone/>
            </a:pPr>
            <a:r>
              <a:rPr lang="en-US" altLang="en-US" sz="2200" dirty="0"/>
              <a:t>109</a:t>
            </a:r>
          </a:p>
        </p:txBody>
      </p:sp>
      <mc:AlternateContent xmlns:mc="http://schemas.openxmlformats.org/markup-compatibility/2006" xmlns:a14="http://schemas.microsoft.com/office/drawing/2010/main">
        <mc:Choice Requires="a14">
          <p:sp>
            <p:nvSpPr>
              <p:cNvPr id="9" name="Text Box 5">
                <a:extLst>
                  <a:ext uri="{FF2B5EF4-FFF2-40B4-BE49-F238E27FC236}">
                    <a16:creationId xmlns:a16="http://schemas.microsoft.com/office/drawing/2014/main" id="{67836A10-0A29-057D-BE3B-33B92E9932D7}"/>
                  </a:ext>
                </a:extLst>
              </p:cNvPr>
              <p:cNvSpPr txBox="1">
                <a:spLocks noChangeArrowheads="1"/>
              </p:cNvSpPr>
              <p:nvPr/>
            </p:nvSpPr>
            <p:spPr bwMode="auto">
              <a:xfrm>
                <a:off x="2249827" y="5675183"/>
                <a:ext cx="8359649" cy="7210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80000"/>
                  </a:lnSpc>
                </a:pPr>
                <a:r>
                  <a:rPr lang="en-US" altLang="en-US" sz="2000" dirty="0">
                    <a:cs typeface="Times New Roman" panose="02020603050405020304" pitchFamily="18" charset="0"/>
                  </a:rPr>
                  <a:t>Mean</a:t>
                </a:r>
                <a:r>
                  <a:rPr lang="en-US" altLang="en-US" sz="2000" baseline="-25000" dirty="0" err="1">
                    <a:cs typeface="Times New Roman" panose="02020603050405020304" pitchFamily="18" charset="0"/>
                  </a:rPr>
                  <a:t>A</a:t>
                </a:r>
                <a:r>
                  <a:rPr lang="en-US" altLang="en-US" sz="2000" dirty="0">
                    <a:cs typeface="Times New Roman" panose="02020603050405020304" pitchFamily="18" charset="0"/>
                  </a:rPr>
                  <a:t> = </a:t>
                </a:r>
                <a14:m>
                  <m:oMath xmlns:m="http://schemas.openxmlformats.org/officeDocument/2006/math">
                    <m:f>
                      <m:fPr>
                        <m:ctrlPr>
                          <a:rPr lang="en-US" altLang="en-US" sz="2400" i="1" smtClean="0">
                            <a:latin typeface="Cambria Math" panose="02040503050406030204" pitchFamily="18" charset="0"/>
                            <a:cs typeface="Times New Roman" panose="02020603050405020304" pitchFamily="18" charset="0"/>
                          </a:rPr>
                        </m:ctrlPr>
                      </m:fPr>
                      <m:num>
                        <m:r>
                          <a:rPr lang="en-US" altLang="en-US" sz="2400" b="0" i="1" smtClean="0">
                            <a:latin typeface="Cambria Math" panose="02040503050406030204" pitchFamily="18" charset="0"/>
                            <a:cs typeface="Times New Roman" panose="02020603050405020304" pitchFamily="18" charset="0"/>
                          </a:rPr>
                          <m:t>1437</m:t>
                        </m:r>
                      </m:num>
                      <m:den>
                        <m:r>
                          <a:rPr lang="en-US" altLang="en-US" sz="2400" b="0" i="1" smtClean="0">
                            <a:latin typeface="Cambria Math" panose="02040503050406030204" pitchFamily="18" charset="0"/>
                            <a:cs typeface="Times New Roman" panose="02020603050405020304" pitchFamily="18" charset="0"/>
                          </a:rPr>
                          <m:t>13</m:t>
                        </m:r>
                      </m:den>
                    </m:f>
                  </m:oMath>
                </a14:m>
                <a:r>
                  <a:rPr lang="en-US" altLang="en-US" sz="2000" baseline="-25000" dirty="0">
                    <a:cs typeface="Times New Roman" panose="02020603050405020304" pitchFamily="18" charset="0"/>
                  </a:rPr>
                  <a:t> </a:t>
                </a:r>
                <a:r>
                  <a:rPr lang="en-US" altLang="en-US" sz="2000" dirty="0">
                    <a:cs typeface="Times New Roman" panose="02020603050405020304" pitchFamily="18" charset="0"/>
                  </a:rPr>
                  <a:t> = </a:t>
                </a:r>
                <a:r>
                  <a:rPr lang="en-US" altLang="en-US" dirty="0">
                    <a:cs typeface="Times New Roman" panose="02020603050405020304" pitchFamily="18" charset="0"/>
                  </a:rPr>
                  <a:t>110.54           		 </a:t>
                </a:r>
                <a:r>
                  <a:rPr lang="en-US" altLang="en-US" sz="2000" dirty="0" err="1">
                    <a:cs typeface="Times New Roman" panose="02020603050405020304" pitchFamily="18" charset="0"/>
                  </a:rPr>
                  <a:t>Mean</a:t>
                </a:r>
                <a:r>
                  <a:rPr lang="en-US" altLang="en-US" sz="2000" baseline="-25000" dirty="0" err="1">
                    <a:cs typeface="Times New Roman" panose="02020603050405020304" pitchFamily="18" charset="0"/>
                  </a:rPr>
                  <a:t>B</a:t>
                </a:r>
                <a:r>
                  <a:rPr lang="en-US" altLang="en-US" dirty="0">
                    <a:cs typeface="Times New Roman" panose="02020603050405020304" pitchFamily="18" charset="0"/>
                  </a:rPr>
                  <a:t> = </a:t>
                </a:r>
                <a14:m>
                  <m:oMath xmlns:m="http://schemas.openxmlformats.org/officeDocument/2006/math">
                    <m:f>
                      <m:fPr>
                        <m:ctrlPr>
                          <a:rPr lang="en-US" altLang="en-US" sz="2400" i="1">
                            <a:latin typeface="Cambria Math" panose="02040503050406030204" pitchFamily="18" charset="0"/>
                            <a:cs typeface="Times New Roman" panose="02020603050405020304" pitchFamily="18" charset="0"/>
                          </a:rPr>
                        </m:ctrlPr>
                      </m:fPr>
                      <m:num>
                        <m:r>
                          <a:rPr lang="en-US" altLang="en-US" sz="2400" i="1">
                            <a:latin typeface="Cambria Math" panose="02040503050406030204" pitchFamily="18" charset="0"/>
                            <a:cs typeface="Times New Roman" panose="02020603050405020304" pitchFamily="18" charset="0"/>
                          </a:rPr>
                          <m:t>143</m:t>
                        </m:r>
                        <m:r>
                          <a:rPr lang="en-US" altLang="en-US" sz="2400" b="0" i="1" smtClean="0">
                            <a:latin typeface="Cambria Math" panose="02040503050406030204" pitchFamily="18" charset="0"/>
                            <a:cs typeface="Times New Roman" panose="02020603050405020304" pitchFamily="18" charset="0"/>
                          </a:rPr>
                          <m:t>3</m:t>
                        </m:r>
                      </m:num>
                      <m:den>
                        <m:r>
                          <a:rPr lang="en-US" altLang="en-US" sz="2400" i="1">
                            <a:latin typeface="Cambria Math" panose="02040503050406030204" pitchFamily="18" charset="0"/>
                            <a:cs typeface="Times New Roman" panose="02020603050405020304" pitchFamily="18" charset="0"/>
                          </a:rPr>
                          <m:t>13</m:t>
                        </m:r>
                      </m:den>
                    </m:f>
                  </m:oMath>
                </a14:m>
                <a:r>
                  <a:rPr lang="en-US" altLang="en-US" sz="2400" baseline="-25000" dirty="0">
                    <a:cs typeface="Times New Roman" panose="02020603050405020304" pitchFamily="18" charset="0"/>
                  </a:rPr>
                  <a:t> </a:t>
                </a:r>
                <a:r>
                  <a:rPr lang="en-US" altLang="en-US" sz="2400" dirty="0">
                    <a:cs typeface="Times New Roman" panose="02020603050405020304" pitchFamily="18" charset="0"/>
                  </a:rPr>
                  <a:t> </a:t>
                </a:r>
                <a:r>
                  <a:rPr lang="en-US" altLang="en-US" dirty="0">
                    <a:cs typeface="Times New Roman" panose="02020603050405020304" pitchFamily="18" charset="0"/>
                  </a:rPr>
                  <a:t>= 110.23 </a:t>
                </a:r>
                <a:endParaRPr lang="en-US" altLang="en-US" baseline="-25000" dirty="0">
                  <a:cs typeface="Times New Roman" panose="02020603050405020304" pitchFamily="18" charset="0"/>
                </a:endParaRPr>
              </a:p>
              <a:p>
                <a:pPr>
                  <a:lnSpc>
                    <a:spcPct val="80000"/>
                  </a:lnSpc>
                </a:pPr>
                <a:endParaRPr lang="en-US" altLang="en-US" sz="1600" dirty="0"/>
              </a:p>
            </p:txBody>
          </p:sp>
        </mc:Choice>
        <mc:Fallback xmlns="">
          <p:sp>
            <p:nvSpPr>
              <p:cNvPr id="9" name="Text Box 5">
                <a:extLst>
                  <a:ext uri="{FF2B5EF4-FFF2-40B4-BE49-F238E27FC236}">
                    <a16:creationId xmlns:a16="http://schemas.microsoft.com/office/drawing/2014/main" id="{67836A10-0A29-057D-BE3B-33B92E9932D7}"/>
                  </a:ext>
                </a:extLst>
              </p:cNvPr>
              <p:cNvSpPr txBox="1">
                <a:spLocks noRot="1" noChangeAspect="1" noMove="1" noResize="1" noEditPoints="1" noAdjustHandles="1" noChangeArrowheads="1" noChangeShapeType="1" noTextEdit="1"/>
              </p:cNvSpPr>
              <p:nvPr/>
            </p:nvSpPr>
            <p:spPr bwMode="auto">
              <a:xfrm>
                <a:off x="2249827" y="5675183"/>
                <a:ext cx="8359649" cy="721031"/>
              </a:xfrm>
              <a:prstGeom prst="rect">
                <a:avLst/>
              </a:prstGeom>
              <a:blipFill>
                <a:blip r:embed="rId2"/>
                <a:stretch>
                  <a:fillRect l="-759" t="-344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0" name="Footer Placeholder 9">
            <a:extLst>
              <a:ext uri="{FF2B5EF4-FFF2-40B4-BE49-F238E27FC236}">
                <a16:creationId xmlns:a16="http://schemas.microsoft.com/office/drawing/2014/main" id="{791FEDD1-59F6-61C9-6357-EE3E8424703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57579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About you</a:t>
            </a:r>
          </a:p>
        </p:txBody>
      </p:sp>
      <p:sp>
        <p:nvSpPr>
          <p:cNvPr id="2" name="TextBox 1">
            <a:extLst>
              <a:ext uri="{FF2B5EF4-FFF2-40B4-BE49-F238E27FC236}">
                <a16:creationId xmlns:a16="http://schemas.microsoft.com/office/drawing/2014/main" id="{649DD354-DB9C-B93A-15E0-6E47CE48B755}"/>
              </a:ext>
            </a:extLst>
          </p:cNvPr>
          <p:cNvSpPr txBox="1"/>
          <p:nvPr/>
        </p:nvSpPr>
        <p:spPr>
          <a:xfrm>
            <a:off x="1260951" y="1687318"/>
            <a:ext cx="7649818" cy="4339650"/>
          </a:xfrm>
          <a:prstGeom prst="rect">
            <a:avLst/>
          </a:prstGeom>
          <a:noFill/>
        </p:spPr>
        <p:txBody>
          <a:bodyPr wrap="square" rtlCol="0">
            <a:spAutoFit/>
          </a:bodyPr>
          <a:lstStyle/>
          <a:p>
            <a:pPr>
              <a:lnSpc>
                <a:spcPct val="150000"/>
              </a:lnSpc>
            </a:pPr>
            <a:r>
              <a:rPr lang="en-US" sz="2400" dirty="0"/>
              <a:t>-   Background</a:t>
            </a:r>
          </a:p>
          <a:p>
            <a:pPr>
              <a:lnSpc>
                <a:spcPct val="150000"/>
              </a:lnSpc>
            </a:pPr>
            <a:endParaRPr lang="en-US" sz="2400" dirty="0"/>
          </a:p>
          <a:p>
            <a:pPr>
              <a:lnSpc>
                <a:spcPct val="150000"/>
              </a:lnSpc>
            </a:pPr>
            <a:r>
              <a:rPr lang="en-US" sz="2400" dirty="0"/>
              <a:t>-   Enrolled program</a:t>
            </a:r>
          </a:p>
          <a:p>
            <a:pPr>
              <a:lnSpc>
                <a:spcPct val="150000"/>
              </a:lnSpc>
            </a:pPr>
            <a:endParaRPr lang="en-US" sz="2400" dirty="0"/>
          </a:p>
          <a:p>
            <a:pPr>
              <a:lnSpc>
                <a:spcPct val="150000"/>
              </a:lnSpc>
            </a:pPr>
            <a:r>
              <a:rPr lang="en-US" sz="2400" dirty="0"/>
              <a:t>-   Highest education level</a:t>
            </a:r>
          </a:p>
          <a:p>
            <a:pPr>
              <a:lnSpc>
                <a:spcPct val="150000"/>
              </a:lnSpc>
            </a:pPr>
            <a:endParaRPr lang="en-US" sz="2400" dirty="0"/>
          </a:p>
          <a:p>
            <a:pPr>
              <a:lnSpc>
                <a:spcPct val="150000"/>
              </a:lnSpc>
            </a:pPr>
            <a:r>
              <a:rPr lang="en-US" sz="2400" dirty="0"/>
              <a:t>-   Programming experience </a:t>
            </a:r>
          </a:p>
          <a:p>
            <a:r>
              <a:rPr lang="en-US" sz="2400" dirty="0"/>
              <a:t> </a:t>
            </a:r>
          </a:p>
        </p:txBody>
      </p:sp>
      <p:sp>
        <p:nvSpPr>
          <p:cNvPr id="3" name="Footer Placeholder 2">
            <a:extLst>
              <a:ext uri="{FF2B5EF4-FFF2-40B4-BE49-F238E27FC236}">
                <a16:creationId xmlns:a16="http://schemas.microsoft.com/office/drawing/2014/main" id="{34CD6603-6E03-F64E-101C-CBE66CBE48C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2174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Median</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2" name="Rectangle 5">
            <a:extLst>
              <a:ext uri="{FF2B5EF4-FFF2-40B4-BE49-F238E27FC236}">
                <a16:creationId xmlns:a16="http://schemas.microsoft.com/office/drawing/2014/main" id="{4B1337B1-3664-A101-DBEF-C3EC0347559B}"/>
              </a:ext>
            </a:extLst>
          </p:cNvPr>
          <p:cNvSpPr txBox="1">
            <a:spLocks noChangeArrowheads="1"/>
          </p:cNvSpPr>
          <p:nvPr/>
        </p:nvSpPr>
        <p:spPr>
          <a:xfrm>
            <a:off x="2969581" y="1511538"/>
            <a:ext cx="3671286" cy="4774760"/>
          </a:xfrm>
          <a:prstGeom prst="rect">
            <a:avLst/>
          </a:prstGeom>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1600" b="1" dirty="0"/>
              <a:t>Class A--IQs of 13 Student (odd Number)</a:t>
            </a:r>
            <a:endParaRPr lang="en-US" altLang="en-US" sz="1600" dirty="0"/>
          </a:p>
          <a:p>
            <a:pPr>
              <a:buFont typeface="Wingdings" pitchFamily="2" charset="2"/>
              <a:buNone/>
            </a:pPr>
            <a:r>
              <a:rPr lang="en-US" altLang="en-US" sz="1600" dirty="0"/>
              <a:t>89</a:t>
            </a:r>
          </a:p>
          <a:p>
            <a:pPr>
              <a:buFont typeface="Wingdings" pitchFamily="2" charset="2"/>
              <a:buNone/>
            </a:pPr>
            <a:r>
              <a:rPr lang="en-US" altLang="en-US" sz="1600" dirty="0"/>
              <a:t>93</a:t>
            </a:r>
          </a:p>
          <a:p>
            <a:pPr>
              <a:buFont typeface="Wingdings" pitchFamily="2" charset="2"/>
              <a:buNone/>
            </a:pPr>
            <a:r>
              <a:rPr lang="en-US" altLang="en-US" sz="1600" dirty="0"/>
              <a:t>97</a:t>
            </a:r>
          </a:p>
          <a:p>
            <a:pPr>
              <a:buFont typeface="Wingdings" pitchFamily="2" charset="2"/>
              <a:buNone/>
            </a:pPr>
            <a:r>
              <a:rPr lang="en-US" altLang="en-US" sz="1600" dirty="0"/>
              <a:t>98</a:t>
            </a:r>
          </a:p>
          <a:p>
            <a:pPr>
              <a:buFont typeface="Wingdings" pitchFamily="2" charset="2"/>
              <a:buNone/>
            </a:pPr>
            <a:r>
              <a:rPr lang="en-US" altLang="en-US" sz="1600" dirty="0"/>
              <a:t>102</a:t>
            </a:r>
          </a:p>
          <a:p>
            <a:pPr>
              <a:buFont typeface="Wingdings" pitchFamily="2" charset="2"/>
              <a:buNone/>
            </a:pPr>
            <a:r>
              <a:rPr lang="en-US" altLang="en-US" sz="1600" dirty="0"/>
              <a:t>106</a:t>
            </a:r>
          </a:p>
          <a:p>
            <a:pPr>
              <a:buFont typeface="Wingdings" pitchFamily="2" charset="2"/>
              <a:buNone/>
            </a:pPr>
            <a:r>
              <a:rPr lang="en-US" altLang="en-US" sz="1600" dirty="0"/>
              <a:t>109 </a:t>
            </a:r>
            <a:r>
              <a:rPr lang="en-US" altLang="en-US" sz="1600" strike="sngStrike" dirty="0"/>
              <a:t> </a:t>
            </a:r>
          </a:p>
          <a:p>
            <a:pPr>
              <a:buFont typeface="Wingdings" pitchFamily="2" charset="2"/>
              <a:buNone/>
            </a:pPr>
            <a:r>
              <a:rPr lang="en-US" altLang="en-US" sz="1600" dirty="0"/>
              <a:t>110		</a:t>
            </a:r>
          </a:p>
          <a:p>
            <a:pPr>
              <a:buFont typeface="Wingdings" pitchFamily="2" charset="2"/>
              <a:buNone/>
            </a:pPr>
            <a:r>
              <a:rPr lang="en-US" altLang="en-US" sz="1600" dirty="0"/>
              <a:t>115</a:t>
            </a:r>
          </a:p>
          <a:p>
            <a:pPr>
              <a:buFont typeface="Wingdings" pitchFamily="2" charset="2"/>
              <a:buNone/>
            </a:pPr>
            <a:r>
              <a:rPr lang="en-US" altLang="en-US" sz="1600" dirty="0"/>
              <a:t>119		</a:t>
            </a:r>
          </a:p>
          <a:p>
            <a:pPr>
              <a:buFont typeface="Wingdings" pitchFamily="2" charset="2"/>
              <a:buNone/>
            </a:pPr>
            <a:r>
              <a:rPr lang="en-US" altLang="en-US" sz="1600" dirty="0"/>
              <a:t>128		</a:t>
            </a:r>
          </a:p>
          <a:p>
            <a:pPr>
              <a:buFont typeface="Wingdings" pitchFamily="2" charset="2"/>
              <a:buNone/>
            </a:pPr>
            <a:r>
              <a:rPr lang="en-US" altLang="en-US" sz="1600" dirty="0"/>
              <a:t>131</a:t>
            </a:r>
          </a:p>
          <a:p>
            <a:pPr>
              <a:buFont typeface="Wingdings" pitchFamily="2" charset="2"/>
              <a:buNone/>
            </a:pPr>
            <a:r>
              <a:rPr lang="en-US" altLang="en-US" sz="1600" dirty="0"/>
              <a:t>140	</a:t>
            </a:r>
          </a:p>
        </p:txBody>
      </p:sp>
      <p:sp>
        <p:nvSpPr>
          <p:cNvPr id="3" name="Line 3">
            <a:extLst>
              <a:ext uri="{FF2B5EF4-FFF2-40B4-BE49-F238E27FC236}">
                <a16:creationId xmlns:a16="http://schemas.microsoft.com/office/drawing/2014/main" id="{49E45F74-846C-927F-01B5-E86D6F482C24}"/>
              </a:ext>
            </a:extLst>
          </p:cNvPr>
          <p:cNvSpPr>
            <a:spLocks noChangeShapeType="1"/>
          </p:cNvSpPr>
          <p:nvPr/>
        </p:nvSpPr>
        <p:spPr bwMode="auto">
          <a:xfrm flipH="1">
            <a:off x="3427520" y="4057095"/>
            <a:ext cx="5496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Text Box 4">
            <a:extLst>
              <a:ext uri="{FF2B5EF4-FFF2-40B4-BE49-F238E27FC236}">
                <a16:creationId xmlns:a16="http://schemas.microsoft.com/office/drawing/2014/main" id="{66DF47F3-979E-92F3-A6A4-530880DA512B}"/>
              </a:ext>
            </a:extLst>
          </p:cNvPr>
          <p:cNvSpPr txBox="1">
            <a:spLocks noChangeArrowheads="1"/>
          </p:cNvSpPr>
          <p:nvPr/>
        </p:nvSpPr>
        <p:spPr bwMode="auto">
          <a:xfrm>
            <a:off x="3977197" y="3667364"/>
            <a:ext cx="2721006" cy="779463"/>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 = 109 </a:t>
            </a:r>
          </a:p>
          <a:p>
            <a:pPr>
              <a:spcBef>
                <a:spcPct val="50000"/>
              </a:spcBef>
            </a:pPr>
            <a:r>
              <a:rPr lang="en-US" altLang="en-US" dirty="0"/>
              <a:t>(six cases above, six below)</a:t>
            </a:r>
          </a:p>
        </p:txBody>
      </p:sp>
      <p:sp>
        <p:nvSpPr>
          <p:cNvPr id="10" name="Rectangle 5">
            <a:extLst>
              <a:ext uri="{FF2B5EF4-FFF2-40B4-BE49-F238E27FC236}">
                <a16:creationId xmlns:a16="http://schemas.microsoft.com/office/drawing/2014/main" id="{D7D6ED9A-2271-A5AE-5260-DD48113FCFC9}"/>
              </a:ext>
            </a:extLst>
          </p:cNvPr>
          <p:cNvSpPr txBox="1">
            <a:spLocks noChangeArrowheads="1"/>
          </p:cNvSpPr>
          <p:nvPr/>
        </p:nvSpPr>
        <p:spPr>
          <a:xfrm>
            <a:off x="7635167" y="1511538"/>
            <a:ext cx="4492841" cy="5486400"/>
          </a:xfrm>
          <a:prstGeom prst="rect">
            <a:avLst/>
          </a:prstGeom>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1600" b="1" dirty="0"/>
              <a:t>If the first student were to drop out of Class A</a:t>
            </a:r>
          </a:p>
          <a:p>
            <a:pPr>
              <a:buFont typeface="Wingdings" pitchFamily="2" charset="2"/>
              <a:buNone/>
            </a:pPr>
            <a:r>
              <a:rPr lang="en-US" altLang="en-US" sz="1600" dirty="0"/>
              <a:t>89</a:t>
            </a:r>
          </a:p>
          <a:p>
            <a:pPr>
              <a:buFont typeface="Wingdings" pitchFamily="2" charset="2"/>
              <a:buNone/>
            </a:pPr>
            <a:r>
              <a:rPr lang="en-US" altLang="en-US" sz="1600" dirty="0"/>
              <a:t>93</a:t>
            </a:r>
          </a:p>
          <a:p>
            <a:pPr>
              <a:buFont typeface="Wingdings" pitchFamily="2" charset="2"/>
              <a:buNone/>
            </a:pPr>
            <a:r>
              <a:rPr lang="en-US" altLang="en-US" sz="1600" dirty="0"/>
              <a:t>97</a:t>
            </a:r>
          </a:p>
          <a:p>
            <a:pPr>
              <a:buFont typeface="Wingdings" pitchFamily="2" charset="2"/>
              <a:buNone/>
            </a:pPr>
            <a:r>
              <a:rPr lang="en-US" altLang="en-US" sz="1600" dirty="0"/>
              <a:t>98</a:t>
            </a:r>
          </a:p>
          <a:p>
            <a:pPr>
              <a:buFont typeface="Wingdings" pitchFamily="2" charset="2"/>
              <a:buNone/>
            </a:pPr>
            <a:r>
              <a:rPr lang="en-US" altLang="en-US" sz="1600" dirty="0"/>
              <a:t>102</a:t>
            </a:r>
          </a:p>
          <a:p>
            <a:pPr>
              <a:buFont typeface="Wingdings" pitchFamily="2" charset="2"/>
              <a:buNone/>
            </a:pPr>
            <a:r>
              <a:rPr lang="en-US" altLang="en-US" sz="1600" dirty="0"/>
              <a:t>106</a:t>
            </a:r>
          </a:p>
          <a:p>
            <a:pPr>
              <a:buFont typeface="Wingdings" pitchFamily="2" charset="2"/>
              <a:buNone/>
            </a:pPr>
            <a:r>
              <a:rPr lang="en-US" altLang="en-US" sz="1600" dirty="0"/>
              <a:t>109</a:t>
            </a:r>
          </a:p>
          <a:p>
            <a:pPr>
              <a:buFont typeface="Wingdings" pitchFamily="2" charset="2"/>
              <a:buNone/>
            </a:pPr>
            <a:r>
              <a:rPr lang="en-US" altLang="en-US" sz="1600" dirty="0"/>
              <a:t>110		</a:t>
            </a:r>
          </a:p>
          <a:p>
            <a:pPr>
              <a:buFont typeface="Wingdings" pitchFamily="2" charset="2"/>
              <a:buNone/>
            </a:pPr>
            <a:r>
              <a:rPr lang="en-US" altLang="en-US" sz="1600" dirty="0"/>
              <a:t>115</a:t>
            </a:r>
          </a:p>
          <a:p>
            <a:pPr>
              <a:buFont typeface="Wingdings" pitchFamily="2" charset="2"/>
              <a:buNone/>
            </a:pPr>
            <a:r>
              <a:rPr lang="en-US" altLang="en-US" sz="1600" dirty="0"/>
              <a:t>119		</a:t>
            </a:r>
          </a:p>
          <a:p>
            <a:pPr>
              <a:buFont typeface="Wingdings" pitchFamily="2" charset="2"/>
              <a:buNone/>
            </a:pPr>
            <a:r>
              <a:rPr lang="en-US" altLang="en-US" sz="1600" dirty="0"/>
              <a:t>128		</a:t>
            </a:r>
          </a:p>
          <a:p>
            <a:pPr>
              <a:buFont typeface="Wingdings" pitchFamily="2" charset="2"/>
              <a:buNone/>
            </a:pPr>
            <a:r>
              <a:rPr lang="en-US" altLang="en-US" sz="1600" dirty="0"/>
              <a:t>131				</a:t>
            </a:r>
          </a:p>
          <a:p>
            <a:pPr>
              <a:buFont typeface="Wingdings" pitchFamily="2" charset="2"/>
              <a:buNone/>
            </a:pPr>
            <a:r>
              <a:rPr lang="en-US" altLang="en-US" sz="1600" dirty="0"/>
              <a:t>140					</a:t>
            </a:r>
          </a:p>
        </p:txBody>
      </p:sp>
      <p:sp>
        <p:nvSpPr>
          <p:cNvPr id="11" name="Line 3">
            <a:extLst>
              <a:ext uri="{FF2B5EF4-FFF2-40B4-BE49-F238E27FC236}">
                <a16:creationId xmlns:a16="http://schemas.microsoft.com/office/drawing/2014/main" id="{6AF40A1C-43A5-91C7-01DB-5D31C3385F2D}"/>
              </a:ext>
            </a:extLst>
          </p:cNvPr>
          <p:cNvSpPr>
            <a:spLocks noChangeShapeType="1"/>
          </p:cNvSpPr>
          <p:nvPr/>
        </p:nvSpPr>
        <p:spPr bwMode="auto">
          <a:xfrm flipH="1">
            <a:off x="8089776" y="4238462"/>
            <a:ext cx="5496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Text Box 4">
            <a:extLst>
              <a:ext uri="{FF2B5EF4-FFF2-40B4-BE49-F238E27FC236}">
                <a16:creationId xmlns:a16="http://schemas.microsoft.com/office/drawing/2014/main" id="{479363D3-1113-53B7-DCBA-3B1336BC1092}"/>
              </a:ext>
            </a:extLst>
          </p:cNvPr>
          <p:cNvSpPr txBox="1">
            <a:spLocks noChangeArrowheads="1"/>
          </p:cNvSpPr>
          <p:nvPr/>
        </p:nvSpPr>
        <p:spPr bwMode="auto">
          <a:xfrm>
            <a:off x="8777426" y="3642355"/>
            <a:ext cx="2736912" cy="1192213"/>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 = 109.5</a:t>
            </a:r>
          </a:p>
          <a:p>
            <a:pPr>
              <a:spcBef>
                <a:spcPct val="50000"/>
              </a:spcBef>
            </a:pPr>
            <a:r>
              <a:rPr lang="en-US" altLang="en-US" dirty="0"/>
              <a:t>109 + 110 = 219/2 = 109.5</a:t>
            </a:r>
          </a:p>
          <a:p>
            <a:pPr>
              <a:spcBef>
                <a:spcPct val="50000"/>
              </a:spcBef>
            </a:pPr>
            <a:r>
              <a:rPr lang="en-US" altLang="en-US" dirty="0"/>
              <a:t>(six cases above, six below)</a:t>
            </a:r>
          </a:p>
        </p:txBody>
      </p:sp>
      <p:sp>
        <p:nvSpPr>
          <p:cNvPr id="13" name="Footer Placeholder 12">
            <a:extLst>
              <a:ext uri="{FF2B5EF4-FFF2-40B4-BE49-F238E27FC236}">
                <a16:creationId xmlns:a16="http://schemas.microsoft.com/office/drawing/2014/main" id="{D9C955C8-18F4-7603-99BB-4AEC08BCF4B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55217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Properties of Mean and Median</a:t>
            </a:r>
          </a:p>
        </p:txBody>
      </p:sp>
      <p:sp>
        <p:nvSpPr>
          <p:cNvPr id="2" name="Rectangle 3">
            <a:extLst>
              <a:ext uri="{FF2B5EF4-FFF2-40B4-BE49-F238E27FC236}">
                <a16:creationId xmlns:a16="http://schemas.microsoft.com/office/drawing/2014/main" id="{F6E96957-B714-A7F8-C632-51C2FBAE8BE0}"/>
              </a:ext>
            </a:extLst>
          </p:cNvPr>
          <p:cNvSpPr txBox="1">
            <a:spLocks noChangeArrowheads="1"/>
          </p:cNvSpPr>
          <p:nvPr/>
        </p:nvSpPr>
        <p:spPr>
          <a:xfrm>
            <a:off x="522381" y="1403973"/>
            <a:ext cx="10817441" cy="3058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sz="2000" dirty="0"/>
              <a:t>For symmetric distributions, mean = median</a:t>
            </a:r>
          </a:p>
          <a:p>
            <a:pPr>
              <a:lnSpc>
                <a:spcPct val="150000"/>
              </a:lnSpc>
            </a:pPr>
            <a:r>
              <a:rPr lang="en-US" altLang="en-US" sz="2000" dirty="0"/>
              <a:t>Means can be badly affected by </a:t>
            </a:r>
            <a:r>
              <a:rPr lang="en-US" altLang="en-US" sz="2000" b="1" dirty="0"/>
              <a:t>Outliers</a:t>
            </a:r>
            <a:r>
              <a:rPr lang="en-US" altLang="en-US" sz="2000" dirty="0"/>
              <a:t> (data points with extreme values unlike the rest) </a:t>
            </a:r>
          </a:p>
          <a:p>
            <a:pPr>
              <a:lnSpc>
                <a:spcPct val="150000"/>
              </a:lnSpc>
            </a:pPr>
            <a:r>
              <a:rPr lang="en-US" altLang="en-US" sz="2000" dirty="0"/>
              <a:t>Median is unaffected by outliers, making it a better measure of central tendency</a:t>
            </a:r>
          </a:p>
          <a:p>
            <a:pPr>
              <a:lnSpc>
                <a:spcPct val="110000"/>
              </a:lnSpc>
            </a:pPr>
            <a:r>
              <a:rPr lang="en-US" altLang="en-US" sz="2000" dirty="0"/>
              <a:t>If the recorded values for a variable form a symmetric distribution, the median and mean are identical.</a:t>
            </a:r>
          </a:p>
          <a:p>
            <a:pPr>
              <a:lnSpc>
                <a:spcPct val="110000"/>
              </a:lnSpc>
            </a:pPr>
            <a:r>
              <a:rPr lang="en-US" altLang="en-US" sz="2000" dirty="0"/>
              <a:t>In skewed data, the mean lies further toward the skew than the median.</a:t>
            </a:r>
          </a:p>
          <a:p>
            <a:pPr marL="0" indent="0">
              <a:lnSpc>
                <a:spcPct val="110000"/>
              </a:lnSpc>
              <a:buNone/>
            </a:pPr>
            <a:endParaRPr lang="en-US" altLang="en-US" sz="2000" dirty="0"/>
          </a:p>
          <a:p>
            <a:pPr marL="0" indent="0">
              <a:lnSpc>
                <a:spcPct val="110000"/>
              </a:lnSpc>
              <a:buNone/>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p:txBody>
      </p:sp>
      <p:sp>
        <p:nvSpPr>
          <p:cNvPr id="3" name="Freeform 4">
            <a:extLst>
              <a:ext uri="{FF2B5EF4-FFF2-40B4-BE49-F238E27FC236}">
                <a16:creationId xmlns:a16="http://schemas.microsoft.com/office/drawing/2014/main" id="{E6D38061-A10C-8CF6-8BB0-694AE4056EE7}"/>
              </a:ext>
            </a:extLst>
          </p:cNvPr>
          <p:cNvSpPr>
            <a:spLocks/>
          </p:cNvSpPr>
          <p:nvPr/>
        </p:nvSpPr>
        <p:spPr bwMode="auto">
          <a:xfrm>
            <a:off x="1879060" y="4510074"/>
            <a:ext cx="1981200" cy="1233487"/>
          </a:xfrm>
          <a:custGeom>
            <a:avLst/>
            <a:gdLst>
              <a:gd name="T0" fmla="*/ 0 w 1248"/>
              <a:gd name="T1" fmla="*/ 777 h 777"/>
              <a:gd name="T2" fmla="*/ 308 w 1248"/>
              <a:gd name="T3" fmla="*/ 474 h 777"/>
              <a:gd name="T4" fmla="*/ 608 w 1248"/>
              <a:gd name="T5" fmla="*/ 8 h 777"/>
              <a:gd name="T6" fmla="*/ 954 w 1248"/>
              <a:gd name="T7" fmla="*/ 521 h 777"/>
              <a:gd name="T8" fmla="*/ 1248 w 1248"/>
              <a:gd name="T9" fmla="*/ 777 h 777"/>
            </a:gdLst>
            <a:ahLst/>
            <a:cxnLst>
              <a:cxn ang="0">
                <a:pos x="T0" y="T1"/>
              </a:cxn>
              <a:cxn ang="0">
                <a:pos x="T2" y="T3"/>
              </a:cxn>
              <a:cxn ang="0">
                <a:pos x="T4" y="T5"/>
              </a:cxn>
              <a:cxn ang="0">
                <a:pos x="T6" y="T7"/>
              </a:cxn>
              <a:cxn ang="0">
                <a:pos x="T8" y="T9"/>
              </a:cxn>
            </a:cxnLst>
            <a:rect l="0" t="0" r="r" b="b"/>
            <a:pathLst>
              <a:path w="1248" h="777">
                <a:moveTo>
                  <a:pt x="0" y="777"/>
                </a:moveTo>
                <a:cubicBezTo>
                  <a:pt x="51" y="727"/>
                  <a:pt x="207" y="602"/>
                  <a:pt x="308" y="474"/>
                </a:cubicBezTo>
                <a:cubicBezTo>
                  <a:pt x="409" y="346"/>
                  <a:pt x="500" y="0"/>
                  <a:pt x="608" y="8"/>
                </a:cubicBezTo>
                <a:cubicBezTo>
                  <a:pt x="716" y="16"/>
                  <a:pt x="847" y="393"/>
                  <a:pt x="954" y="521"/>
                </a:cubicBezTo>
                <a:cubicBezTo>
                  <a:pt x="1061" y="649"/>
                  <a:pt x="1199" y="734"/>
                  <a:pt x="1248" y="777"/>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8">
            <a:extLst>
              <a:ext uri="{FF2B5EF4-FFF2-40B4-BE49-F238E27FC236}">
                <a16:creationId xmlns:a16="http://schemas.microsoft.com/office/drawing/2014/main" id="{8572721A-06C4-6BAA-FFC9-E6C899214B72}"/>
              </a:ext>
            </a:extLst>
          </p:cNvPr>
          <p:cNvSpPr>
            <a:spLocks noChangeShapeType="1"/>
          </p:cNvSpPr>
          <p:nvPr/>
        </p:nvSpPr>
        <p:spPr bwMode="auto">
          <a:xfrm flipV="1">
            <a:off x="2869660" y="5752266"/>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Text Box 10">
            <a:extLst>
              <a:ext uri="{FF2B5EF4-FFF2-40B4-BE49-F238E27FC236}">
                <a16:creationId xmlns:a16="http://schemas.microsoft.com/office/drawing/2014/main" id="{0E173C8A-5422-06E8-E1B1-3D496A8213A7}"/>
              </a:ext>
            </a:extLst>
          </p:cNvPr>
          <p:cNvSpPr txBox="1">
            <a:spLocks noChangeArrowheads="1"/>
          </p:cNvSpPr>
          <p:nvPr/>
        </p:nvSpPr>
        <p:spPr bwMode="auto">
          <a:xfrm>
            <a:off x="2948095" y="573825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Mean</a:t>
            </a:r>
          </a:p>
        </p:txBody>
      </p:sp>
      <p:sp>
        <p:nvSpPr>
          <p:cNvPr id="11" name="Text Box 11">
            <a:extLst>
              <a:ext uri="{FF2B5EF4-FFF2-40B4-BE49-F238E27FC236}">
                <a16:creationId xmlns:a16="http://schemas.microsoft.com/office/drawing/2014/main" id="{BA993423-DB72-9001-DA6F-59DCB44A1C59}"/>
              </a:ext>
            </a:extLst>
          </p:cNvPr>
          <p:cNvSpPr txBox="1">
            <a:spLocks noChangeArrowheads="1"/>
          </p:cNvSpPr>
          <p:nvPr/>
        </p:nvSpPr>
        <p:spPr bwMode="auto">
          <a:xfrm>
            <a:off x="1972826" y="6126957"/>
            <a:ext cx="129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Median</a:t>
            </a:r>
          </a:p>
        </p:txBody>
      </p:sp>
      <p:sp>
        <p:nvSpPr>
          <p:cNvPr id="12" name="Line 9">
            <a:extLst>
              <a:ext uri="{FF2B5EF4-FFF2-40B4-BE49-F238E27FC236}">
                <a16:creationId xmlns:a16="http://schemas.microsoft.com/office/drawing/2014/main" id="{ED47A6FA-1B55-F935-55D3-430E2002A751}"/>
              </a:ext>
            </a:extLst>
          </p:cNvPr>
          <p:cNvSpPr>
            <a:spLocks noChangeShapeType="1"/>
          </p:cNvSpPr>
          <p:nvPr/>
        </p:nvSpPr>
        <p:spPr bwMode="auto">
          <a:xfrm flipV="1">
            <a:off x="2869660" y="6043613"/>
            <a:ext cx="0" cy="5334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6">
            <a:extLst>
              <a:ext uri="{FF2B5EF4-FFF2-40B4-BE49-F238E27FC236}">
                <a16:creationId xmlns:a16="http://schemas.microsoft.com/office/drawing/2014/main" id="{9B0E35C0-BB15-31B8-3DE1-2668CDFA6F3C}"/>
              </a:ext>
            </a:extLst>
          </p:cNvPr>
          <p:cNvSpPr>
            <a:spLocks noChangeShapeType="1"/>
          </p:cNvSpPr>
          <p:nvPr/>
        </p:nvSpPr>
        <p:spPr bwMode="auto">
          <a:xfrm>
            <a:off x="1879060" y="5745182"/>
            <a:ext cx="1981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 name="Freeform 5">
            <a:extLst>
              <a:ext uri="{FF2B5EF4-FFF2-40B4-BE49-F238E27FC236}">
                <a16:creationId xmlns:a16="http://schemas.microsoft.com/office/drawing/2014/main" id="{44EE390A-3C4A-195B-2B5F-A6CFEBA7E1E9}"/>
              </a:ext>
            </a:extLst>
          </p:cNvPr>
          <p:cNvSpPr>
            <a:spLocks/>
          </p:cNvSpPr>
          <p:nvPr/>
        </p:nvSpPr>
        <p:spPr bwMode="auto">
          <a:xfrm>
            <a:off x="6791944" y="4435163"/>
            <a:ext cx="4191000" cy="1431925"/>
          </a:xfrm>
          <a:custGeom>
            <a:avLst/>
            <a:gdLst>
              <a:gd name="T0" fmla="*/ 0 w 2640"/>
              <a:gd name="T1" fmla="*/ 902 h 902"/>
              <a:gd name="T2" fmla="*/ 359 w 2640"/>
              <a:gd name="T3" fmla="*/ 40 h 902"/>
              <a:gd name="T4" fmla="*/ 912 w 2640"/>
              <a:gd name="T5" fmla="*/ 662 h 902"/>
              <a:gd name="T6" fmla="*/ 2640 w 2640"/>
              <a:gd name="T7" fmla="*/ 902 h 902"/>
            </a:gdLst>
            <a:ahLst/>
            <a:cxnLst>
              <a:cxn ang="0">
                <a:pos x="T0" y="T1"/>
              </a:cxn>
              <a:cxn ang="0">
                <a:pos x="T2" y="T3"/>
              </a:cxn>
              <a:cxn ang="0">
                <a:pos x="T4" y="T5"/>
              </a:cxn>
              <a:cxn ang="0">
                <a:pos x="T6" y="T7"/>
              </a:cxn>
            </a:cxnLst>
            <a:rect l="0" t="0" r="r" b="b"/>
            <a:pathLst>
              <a:path w="2640" h="902">
                <a:moveTo>
                  <a:pt x="0" y="902"/>
                </a:moveTo>
                <a:cubicBezTo>
                  <a:pt x="60" y="758"/>
                  <a:pt x="207" y="80"/>
                  <a:pt x="359" y="40"/>
                </a:cubicBezTo>
                <a:cubicBezTo>
                  <a:pt x="511" y="0"/>
                  <a:pt x="532" y="518"/>
                  <a:pt x="912" y="662"/>
                </a:cubicBezTo>
                <a:cubicBezTo>
                  <a:pt x="1292" y="806"/>
                  <a:pt x="2352" y="862"/>
                  <a:pt x="2640" y="902"/>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2">
            <a:extLst>
              <a:ext uri="{FF2B5EF4-FFF2-40B4-BE49-F238E27FC236}">
                <a16:creationId xmlns:a16="http://schemas.microsoft.com/office/drawing/2014/main" id="{0BD58848-9C85-A1E1-109E-4F279A446FB9}"/>
              </a:ext>
            </a:extLst>
          </p:cNvPr>
          <p:cNvSpPr>
            <a:spLocks noChangeShapeType="1"/>
          </p:cNvSpPr>
          <p:nvPr/>
        </p:nvSpPr>
        <p:spPr bwMode="auto">
          <a:xfrm flipV="1">
            <a:off x="8167598" y="5860386"/>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3">
            <a:extLst>
              <a:ext uri="{FF2B5EF4-FFF2-40B4-BE49-F238E27FC236}">
                <a16:creationId xmlns:a16="http://schemas.microsoft.com/office/drawing/2014/main" id="{9513F9F8-9C5C-621C-B9C7-716BCAF40B46}"/>
              </a:ext>
            </a:extLst>
          </p:cNvPr>
          <p:cNvSpPr>
            <a:spLocks noChangeShapeType="1"/>
          </p:cNvSpPr>
          <p:nvPr/>
        </p:nvSpPr>
        <p:spPr bwMode="auto">
          <a:xfrm flipV="1">
            <a:off x="7387764" y="5863796"/>
            <a:ext cx="0" cy="6096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Text Box 14">
            <a:extLst>
              <a:ext uri="{FF2B5EF4-FFF2-40B4-BE49-F238E27FC236}">
                <a16:creationId xmlns:a16="http://schemas.microsoft.com/office/drawing/2014/main" id="{6ADDD6CE-07D4-09AD-7DA3-D250274EBE75}"/>
              </a:ext>
            </a:extLst>
          </p:cNvPr>
          <p:cNvSpPr txBox="1">
            <a:spLocks noChangeArrowheads="1"/>
          </p:cNvSpPr>
          <p:nvPr/>
        </p:nvSpPr>
        <p:spPr bwMode="auto">
          <a:xfrm>
            <a:off x="8250282" y="5954638"/>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Mean</a:t>
            </a:r>
          </a:p>
        </p:txBody>
      </p:sp>
      <p:sp>
        <p:nvSpPr>
          <p:cNvPr id="20" name="Text Box 15">
            <a:extLst>
              <a:ext uri="{FF2B5EF4-FFF2-40B4-BE49-F238E27FC236}">
                <a16:creationId xmlns:a16="http://schemas.microsoft.com/office/drawing/2014/main" id="{5F58100B-72A0-892A-B8D8-7D5BB03CF7DD}"/>
              </a:ext>
            </a:extLst>
          </p:cNvPr>
          <p:cNvSpPr txBox="1">
            <a:spLocks noChangeArrowheads="1"/>
          </p:cNvSpPr>
          <p:nvPr/>
        </p:nvSpPr>
        <p:spPr bwMode="auto">
          <a:xfrm>
            <a:off x="6482287" y="5981830"/>
            <a:ext cx="90547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a:t>
            </a:r>
          </a:p>
        </p:txBody>
      </p:sp>
      <p:sp>
        <p:nvSpPr>
          <p:cNvPr id="21" name="Text Box 17">
            <a:extLst>
              <a:ext uri="{FF2B5EF4-FFF2-40B4-BE49-F238E27FC236}">
                <a16:creationId xmlns:a16="http://schemas.microsoft.com/office/drawing/2014/main" id="{18E67709-AF84-7339-E861-78D93EE906B3}"/>
              </a:ext>
            </a:extLst>
          </p:cNvPr>
          <p:cNvSpPr txBox="1">
            <a:spLocks noChangeArrowheads="1"/>
          </p:cNvSpPr>
          <p:nvPr/>
        </p:nvSpPr>
        <p:spPr bwMode="auto">
          <a:xfrm>
            <a:off x="8032221" y="4648451"/>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solidFill>
                  <a:schemeClr val="tx2"/>
                </a:solidFill>
                <a:latin typeface="Times New Roman" panose="02020603050405020304" pitchFamily="18" charset="0"/>
              </a:rPr>
              <a:t>Skewed</a:t>
            </a:r>
          </a:p>
        </p:txBody>
      </p:sp>
      <p:sp>
        <p:nvSpPr>
          <p:cNvPr id="22" name="Line 7">
            <a:extLst>
              <a:ext uri="{FF2B5EF4-FFF2-40B4-BE49-F238E27FC236}">
                <a16:creationId xmlns:a16="http://schemas.microsoft.com/office/drawing/2014/main" id="{82ED518D-5373-EFC0-B23C-33292FBE8BE7}"/>
              </a:ext>
            </a:extLst>
          </p:cNvPr>
          <p:cNvSpPr>
            <a:spLocks noChangeShapeType="1"/>
          </p:cNvSpPr>
          <p:nvPr/>
        </p:nvSpPr>
        <p:spPr bwMode="auto">
          <a:xfrm>
            <a:off x="6791944" y="5867088"/>
            <a:ext cx="41910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Text Box 16">
            <a:extLst>
              <a:ext uri="{FF2B5EF4-FFF2-40B4-BE49-F238E27FC236}">
                <a16:creationId xmlns:a16="http://schemas.microsoft.com/office/drawing/2014/main" id="{12E998BD-651C-68FD-FB6D-805DB718DB0F}"/>
              </a:ext>
            </a:extLst>
          </p:cNvPr>
          <p:cNvSpPr txBox="1">
            <a:spLocks noChangeArrowheads="1"/>
          </p:cNvSpPr>
          <p:nvPr/>
        </p:nvSpPr>
        <p:spPr bwMode="auto">
          <a:xfrm>
            <a:off x="3314306" y="4648451"/>
            <a:ext cx="27816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Symmetric (Normal)</a:t>
            </a:r>
          </a:p>
        </p:txBody>
      </p:sp>
      <p:sp>
        <p:nvSpPr>
          <p:cNvPr id="6" name="Footer Placeholder 5">
            <a:extLst>
              <a:ext uri="{FF2B5EF4-FFF2-40B4-BE49-F238E27FC236}">
                <a16:creationId xmlns:a16="http://schemas.microsoft.com/office/drawing/2014/main" id="{21B2C34B-916C-FCB2-84B2-0965D0F55B4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31358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 and Median and Mode</a:t>
            </a:r>
          </a:p>
        </p:txBody>
      </p:sp>
      <p:sp>
        <p:nvSpPr>
          <p:cNvPr id="6" name="Rectangle 3">
            <a:extLst>
              <a:ext uri="{FF2B5EF4-FFF2-40B4-BE49-F238E27FC236}">
                <a16:creationId xmlns:a16="http://schemas.microsoft.com/office/drawing/2014/main" id="{F33FCD36-E13F-A81E-94FB-56B2F1246C8B}"/>
              </a:ext>
            </a:extLst>
          </p:cNvPr>
          <p:cNvSpPr txBox="1">
            <a:spLocks noChangeArrowheads="1"/>
          </p:cNvSpPr>
          <p:nvPr/>
        </p:nvSpPr>
        <p:spPr>
          <a:xfrm>
            <a:off x="327257" y="1563708"/>
            <a:ext cx="5768743" cy="45259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600" b="1" dirty="0"/>
              <a:t>Example:</a:t>
            </a:r>
          </a:p>
          <a:p>
            <a:pPr marL="0" indent="0">
              <a:buNone/>
            </a:pPr>
            <a:endParaRPr lang="en-US" altLang="en-US" sz="2400" dirty="0"/>
          </a:p>
          <a:p>
            <a:r>
              <a:rPr lang="en-US" altLang="en-US" sz="2400" dirty="0"/>
              <a:t>New York Yankees baseball team, 2006 </a:t>
            </a:r>
          </a:p>
          <a:p>
            <a:pPr>
              <a:buFontTx/>
              <a:buNone/>
            </a:pPr>
            <a:r>
              <a:rPr lang="en-US" altLang="en-US" sz="2400" dirty="0"/>
              <a:t>         	 mean salary = $4.6 million</a:t>
            </a:r>
          </a:p>
          <a:p>
            <a:pPr>
              <a:buFontTx/>
              <a:buNone/>
            </a:pPr>
            <a:r>
              <a:rPr lang="en-US" altLang="en-US" sz="2400" dirty="0"/>
              <a:t>          	 median salary = $2.8 million</a:t>
            </a:r>
          </a:p>
          <a:p>
            <a:pPr>
              <a:buFontTx/>
              <a:buNone/>
            </a:pPr>
            <a:r>
              <a:rPr lang="en-US" altLang="en-US" sz="2400" dirty="0"/>
              <a:t>	      	 mode = $1.9 million</a:t>
            </a:r>
          </a:p>
          <a:p>
            <a:endParaRPr lang="en-US" altLang="en-US" sz="2400" dirty="0"/>
          </a:p>
          <a:p>
            <a:pPr>
              <a:buFontTx/>
              <a:buNone/>
            </a:pPr>
            <a:r>
              <a:rPr lang="en-US" altLang="en-US" sz="2400" dirty="0"/>
              <a:t>         How possible?  Direction of skew?</a:t>
            </a:r>
          </a:p>
          <a:p>
            <a:pPr>
              <a:buFontTx/>
              <a:buNone/>
            </a:pPr>
            <a:endParaRPr lang="en-US" altLang="en-US" sz="2400" dirty="0"/>
          </a:p>
          <a:p>
            <a:r>
              <a:rPr lang="en-US" altLang="en-US" sz="2400" dirty="0"/>
              <a:t>Give an example for which you would expect</a:t>
            </a:r>
          </a:p>
          <a:p>
            <a:pPr>
              <a:buFontTx/>
              <a:buNone/>
            </a:pPr>
            <a:r>
              <a:rPr lang="en-US" altLang="en-US" sz="2400" dirty="0"/>
              <a:t>                   mean &lt; median</a:t>
            </a:r>
          </a:p>
        </p:txBody>
      </p:sp>
      <p:sp>
        <p:nvSpPr>
          <p:cNvPr id="9" name="TextBox 8">
            <a:extLst>
              <a:ext uri="{FF2B5EF4-FFF2-40B4-BE49-F238E27FC236}">
                <a16:creationId xmlns:a16="http://schemas.microsoft.com/office/drawing/2014/main" id="{0C0380ED-4FD9-6904-A79F-9508026AF0D4}"/>
              </a:ext>
            </a:extLst>
          </p:cNvPr>
          <p:cNvSpPr txBox="1"/>
          <p:nvPr/>
        </p:nvSpPr>
        <p:spPr>
          <a:xfrm>
            <a:off x="3682899" y="5726982"/>
            <a:ext cx="6963445" cy="369332"/>
          </a:xfrm>
          <a:prstGeom prst="rect">
            <a:avLst/>
          </a:prstGeom>
          <a:noFill/>
        </p:spPr>
        <p:txBody>
          <a:bodyPr wrap="none" rtlCol="0">
            <a:spAutoFit/>
          </a:bodyPr>
          <a:lstStyle/>
          <a:p>
            <a:r>
              <a:rPr lang="en-US" dirty="0">
                <a:solidFill>
                  <a:srgbClr val="FF0000"/>
                </a:solidFill>
              </a:rPr>
              <a:t>Send Your answers in the course channel before the start of next session</a:t>
            </a:r>
          </a:p>
        </p:txBody>
      </p:sp>
      <p:sp>
        <p:nvSpPr>
          <p:cNvPr id="2" name="Footer Placeholder 1">
            <a:extLst>
              <a:ext uri="{FF2B5EF4-FFF2-40B4-BE49-F238E27FC236}">
                <a16:creationId xmlns:a16="http://schemas.microsoft.com/office/drawing/2014/main" id="{DA85829C-B310-E891-3DB7-4993D9583D2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4547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 and Median and Mode</a:t>
            </a:r>
          </a:p>
        </p:txBody>
      </p:sp>
      <p:sp>
        <p:nvSpPr>
          <p:cNvPr id="3" name="Rectangle 3">
            <a:extLst>
              <a:ext uri="{FF2B5EF4-FFF2-40B4-BE49-F238E27FC236}">
                <a16:creationId xmlns:a16="http://schemas.microsoft.com/office/drawing/2014/main" id="{C45067C3-C66D-8DE9-E820-837A659BACE9}"/>
              </a:ext>
            </a:extLst>
          </p:cNvPr>
          <p:cNvSpPr txBox="1">
            <a:spLocks noChangeArrowheads="1"/>
          </p:cNvSpPr>
          <p:nvPr/>
        </p:nvSpPr>
        <p:spPr>
          <a:xfrm>
            <a:off x="327257" y="1563708"/>
            <a:ext cx="5768743" cy="45259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600" b="1" dirty="0"/>
              <a:t>Example:</a:t>
            </a:r>
          </a:p>
          <a:p>
            <a:pPr marL="0" indent="0">
              <a:buNone/>
            </a:pPr>
            <a:endParaRPr lang="en-US" altLang="en-US" sz="2400" dirty="0"/>
          </a:p>
          <a:p>
            <a:r>
              <a:rPr lang="en-US" altLang="en-US" sz="2400" dirty="0"/>
              <a:t>New York Yankees baseball team, 2006 </a:t>
            </a:r>
          </a:p>
          <a:p>
            <a:pPr>
              <a:buFontTx/>
              <a:buNone/>
            </a:pPr>
            <a:r>
              <a:rPr lang="en-US" altLang="en-US" sz="2400" dirty="0"/>
              <a:t>         	 mean salary = $4.6 million</a:t>
            </a:r>
          </a:p>
          <a:p>
            <a:pPr>
              <a:buFontTx/>
              <a:buNone/>
            </a:pPr>
            <a:r>
              <a:rPr lang="en-US" altLang="en-US" sz="2400" dirty="0"/>
              <a:t>          	 median salary = $2.8 million</a:t>
            </a:r>
          </a:p>
          <a:p>
            <a:pPr>
              <a:buFontTx/>
              <a:buNone/>
            </a:pPr>
            <a:r>
              <a:rPr lang="en-US" altLang="en-US" sz="2400" dirty="0"/>
              <a:t>	      	 mode = $1.9 million</a:t>
            </a:r>
          </a:p>
          <a:p>
            <a:endParaRPr lang="en-US" altLang="en-US" sz="2400" dirty="0"/>
          </a:p>
          <a:p>
            <a:pPr>
              <a:buFontTx/>
              <a:buNone/>
            </a:pPr>
            <a:r>
              <a:rPr lang="en-US" altLang="en-US" sz="2400" dirty="0"/>
              <a:t>         How possible?  Direction of skew?</a:t>
            </a:r>
          </a:p>
          <a:p>
            <a:pPr>
              <a:buFontTx/>
              <a:buNone/>
            </a:pPr>
            <a:endParaRPr lang="en-US" altLang="en-US" sz="2400" dirty="0"/>
          </a:p>
          <a:p>
            <a:r>
              <a:rPr lang="en-US" altLang="en-US" sz="2400" dirty="0"/>
              <a:t>Give an example for which you would expect</a:t>
            </a:r>
          </a:p>
          <a:p>
            <a:pPr>
              <a:buFontTx/>
              <a:buNone/>
            </a:pPr>
            <a:r>
              <a:rPr lang="en-US" altLang="en-US" sz="2400" dirty="0"/>
              <a:t>                   mean &lt; median</a:t>
            </a:r>
          </a:p>
        </p:txBody>
      </p:sp>
      <p:pic>
        <p:nvPicPr>
          <p:cNvPr id="6" name="Picture 5">
            <a:extLst>
              <a:ext uri="{FF2B5EF4-FFF2-40B4-BE49-F238E27FC236}">
                <a16:creationId xmlns:a16="http://schemas.microsoft.com/office/drawing/2014/main" id="{EC6A4F8E-D3FB-4EEA-53CE-0E303D4FBB9D}"/>
              </a:ext>
            </a:extLst>
          </p:cNvPr>
          <p:cNvPicPr>
            <a:picLocks noChangeAspect="1"/>
          </p:cNvPicPr>
          <p:nvPr/>
        </p:nvPicPr>
        <p:blipFill>
          <a:blip r:embed="rId2"/>
          <a:stretch>
            <a:fillRect/>
          </a:stretch>
        </p:blipFill>
        <p:spPr>
          <a:xfrm>
            <a:off x="5782799" y="959668"/>
            <a:ext cx="6081944" cy="3936650"/>
          </a:xfrm>
          <a:prstGeom prst="rect">
            <a:avLst/>
          </a:prstGeom>
        </p:spPr>
      </p:pic>
      <p:sp>
        <p:nvSpPr>
          <p:cNvPr id="9" name="TextBox 8">
            <a:extLst>
              <a:ext uri="{FF2B5EF4-FFF2-40B4-BE49-F238E27FC236}">
                <a16:creationId xmlns:a16="http://schemas.microsoft.com/office/drawing/2014/main" id="{6E367D9C-283B-B4BB-F24C-ADEB124A6F8E}"/>
              </a:ext>
            </a:extLst>
          </p:cNvPr>
          <p:cNvSpPr txBox="1"/>
          <p:nvPr/>
        </p:nvSpPr>
        <p:spPr>
          <a:xfrm>
            <a:off x="3682899" y="5726982"/>
            <a:ext cx="6963445" cy="369332"/>
          </a:xfrm>
          <a:prstGeom prst="rect">
            <a:avLst/>
          </a:prstGeom>
          <a:noFill/>
        </p:spPr>
        <p:txBody>
          <a:bodyPr wrap="none" rtlCol="0">
            <a:spAutoFit/>
          </a:bodyPr>
          <a:lstStyle/>
          <a:p>
            <a:r>
              <a:rPr lang="en-US" dirty="0">
                <a:solidFill>
                  <a:srgbClr val="FF0000"/>
                </a:solidFill>
              </a:rPr>
              <a:t>Send Your answers in the course channel before the start of next session</a:t>
            </a:r>
          </a:p>
        </p:txBody>
      </p:sp>
      <p:sp>
        <p:nvSpPr>
          <p:cNvPr id="2" name="Footer Placeholder 1">
            <a:extLst>
              <a:ext uri="{FF2B5EF4-FFF2-40B4-BE49-F238E27FC236}">
                <a16:creationId xmlns:a16="http://schemas.microsoft.com/office/drawing/2014/main" id="{E9A30E1F-9A8E-A56E-131A-0714FC6089B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43184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Mode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10" name="Rectangle 3">
            <a:extLst>
              <a:ext uri="{FF2B5EF4-FFF2-40B4-BE49-F238E27FC236}">
                <a16:creationId xmlns:a16="http://schemas.microsoft.com/office/drawing/2014/main" id="{D49EFD35-9F10-C6E2-B82B-3B986E2BF6A0}"/>
              </a:ext>
            </a:extLst>
          </p:cNvPr>
          <p:cNvSpPr txBox="1">
            <a:spLocks noChangeArrowheads="1"/>
          </p:cNvSpPr>
          <p:nvPr/>
        </p:nvSpPr>
        <p:spPr>
          <a:xfrm>
            <a:off x="2266546" y="2240721"/>
            <a:ext cx="8638160" cy="34596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en-US" sz="2400" b="1" dirty="0"/>
              <a:t>Mode:</a:t>
            </a:r>
            <a:r>
              <a:rPr lang="en-US" altLang="en-US" sz="2000" dirty="0"/>
              <a:t> The most common data point is called the mode.</a:t>
            </a:r>
          </a:p>
          <a:p>
            <a:pPr>
              <a:buFont typeface="Wingdings" pitchFamily="2" charset="2"/>
              <a:buNone/>
            </a:pPr>
            <a:endParaRPr lang="en-US" altLang="en-US" sz="2000" dirty="0"/>
          </a:p>
          <a:p>
            <a:pPr>
              <a:buFont typeface="Wingdings" pitchFamily="2" charset="2"/>
              <a:buNone/>
            </a:pPr>
            <a:endParaRPr lang="en-US" altLang="en-US" sz="2000" dirty="0"/>
          </a:p>
          <a:p>
            <a:pPr>
              <a:buFont typeface="Wingdings" pitchFamily="2" charset="2"/>
              <a:buNone/>
            </a:pPr>
            <a:r>
              <a:rPr lang="en-US" altLang="en-US" sz="2000" dirty="0"/>
              <a:t>The combined IQ scores for Classes A &amp; B:</a:t>
            </a:r>
          </a:p>
          <a:p>
            <a:pPr>
              <a:buFont typeface="Wingdings" pitchFamily="2" charset="2"/>
              <a:buNone/>
            </a:pPr>
            <a:r>
              <a:rPr lang="en-US" altLang="en-US" sz="2000" dirty="0"/>
              <a:t>80 87 89 93 93 96 97 98 102 103 105 106 109 109 109 110 111 115 119 120 127</a:t>
            </a:r>
          </a:p>
          <a:p>
            <a:pPr>
              <a:buFont typeface="Wingdings" pitchFamily="2" charset="2"/>
              <a:buNone/>
            </a:pPr>
            <a:r>
              <a:rPr lang="en-US" altLang="en-US" sz="2000" dirty="0"/>
              <a:t>128 131 131 140 162</a:t>
            </a:r>
          </a:p>
          <a:p>
            <a:pPr>
              <a:buFont typeface="Wingdings" pitchFamily="2" charset="2"/>
              <a:buNone/>
            </a:pPr>
            <a:endParaRPr lang="en-US" altLang="en-US" sz="2000" dirty="0"/>
          </a:p>
          <a:p>
            <a:endParaRPr lang="en-US" altLang="en-US" sz="2000" dirty="0"/>
          </a:p>
          <a:p>
            <a:r>
              <a:rPr lang="en-US" altLang="en-US" sz="2000" dirty="0"/>
              <a:t>It is possible to have more than one mode!</a:t>
            </a:r>
          </a:p>
        </p:txBody>
      </p:sp>
      <p:sp>
        <p:nvSpPr>
          <p:cNvPr id="11" name="Line 4">
            <a:extLst>
              <a:ext uri="{FF2B5EF4-FFF2-40B4-BE49-F238E27FC236}">
                <a16:creationId xmlns:a16="http://schemas.microsoft.com/office/drawing/2014/main" id="{F257DE21-A6A5-E2FA-BBDA-4A746F7576C5}"/>
              </a:ext>
            </a:extLst>
          </p:cNvPr>
          <p:cNvSpPr>
            <a:spLocks noChangeShapeType="1"/>
          </p:cNvSpPr>
          <p:nvPr/>
        </p:nvSpPr>
        <p:spPr bwMode="auto">
          <a:xfrm>
            <a:off x="6598596" y="4202349"/>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Text Box 5">
            <a:extLst>
              <a:ext uri="{FF2B5EF4-FFF2-40B4-BE49-F238E27FC236}">
                <a16:creationId xmlns:a16="http://schemas.microsoft.com/office/drawing/2014/main" id="{2814F23B-9139-D63A-F151-EFE8DB3ED100}"/>
              </a:ext>
            </a:extLst>
          </p:cNvPr>
          <p:cNvSpPr txBox="1">
            <a:spLocks noChangeArrowheads="1"/>
          </p:cNvSpPr>
          <p:nvPr/>
        </p:nvSpPr>
        <p:spPr bwMode="auto">
          <a:xfrm>
            <a:off x="6598596" y="4542315"/>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i="1" dirty="0">
                <a:solidFill>
                  <a:srgbClr val="FF0000"/>
                </a:solidFill>
              </a:rPr>
              <a:t>A la mode</a:t>
            </a:r>
            <a:r>
              <a:rPr lang="en-US" altLang="en-US" dirty="0">
                <a:solidFill>
                  <a:srgbClr val="FF0000"/>
                </a:solidFill>
              </a:rPr>
              <a:t>!!</a:t>
            </a:r>
          </a:p>
        </p:txBody>
      </p:sp>
      <p:sp>
        <p:nvSpPr>
          <p:cNvPr id="13" name="Line 6">
            <a:extLst>
              <a:ext uri="{FF2B5EF4-FFF2-40B4-BE49-F238E27FC236}">
                <a16:creationId xmlns:a16="http://schemas.microsoft.com/office/drawing/2014/main" id="{7FA99355-3BE6-684E-405A-8417C5DF3EB7}"/>
              </a:ext>
            </a:extLst>
          </p:cNvPr>
          <p:cNvSpPr>
            <a:spLocks noChangeShapeType="1"/>
          </p:cNvSpPr>
          <p:nvPr/>
        </p:nvSpPr>
        <p:spPr bwMode="auto">
          <a:xfrm flipV="1">
            <a:off x="7246296" y="422144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Footer Placeholder 1">
            <a:extLst>
              <a:ext uri="{FF2B5EF4-FFF2-40B4-BE49-F238E27FC236}">
                <a16:creationId xmlns:a16="http://schemas.microsoft.com/office/drawing/2014/main" id="{1D073191-CD13-DF25-F13D-7D277639562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24567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Mode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95654" y="1871042"/>
            <a:ext cx="4637827" cy="31159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t>In symmetric distributions, the mean, median, and mode are the same.</a:t>
            </a:r>
          </a:p>
          <a:p>
            <a:pPr marL="0" indent="0">
              <a:buNone/>
            </a:pPr>
            <a:endParaRPr lang="en-US" altLang="en-US" sz="2400" dirty="0"/>
          </a:p>
          <a:p>
            <a:r>
              <a:rPr lang="en-US" altLang="en-US" sz="2400" dirty="0"/>
              <a:t>In skewed data, the mean and median lie further toward the skew than the mode.</a:t>
            </a:r>
          </a:p>
          <a:p>
            <a:pPr marL="0" indent="0">
              <a:buNone/>
            </a:pPr>
            <a:endParaRPr lang="en-US" altLang="en-US" sz="2400" dirty="0"/>
          </a:p>
        </p:txBody>
      </p:sp>
      <p:sp>
        <p:nvSpPr>
          <p:cNvPr id="2" name="Line 4">
            <a:extLst>
              <a:ext uri="{FF2B5EF4-FFF2-40B4-BE49-F238E27FC236}">
                <a16:creationId xmlns:a16="http://schemas.microsoft.com/office/drawing/2014/main" id="{A45BE6DB-0C0D-BFF9-2204-EA326E9DA522}"/>
              </a:ext>
            </a:extLst>
          </p:cNvPr>
          <p:cNvSpPr>
            <a:spLocks noChangeShapeType="1"/>
          </p:cNvSpPr>
          <p:nvPr/>
        </p:nvSpPr>
        <p:spPr bwMode="auto">
          <a:xfrm flipV="1">
            <a:off x="9871049" y="2232018"/>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 name="Text Box 6">
            <a:extLst>
              <a:ext uri="{FF2B5EF4-FFF2-40B4-BE49-F238E27FC236}">
                <a16:creationId xmlns:a16="http://schemas.microsoft.com/office/drawing/2014/main" id="{0A6C8AEE-3C44-1369-BE0E-D9779BC5A85A}"/>
              </a:ext>
            </a:extLst>
          </p:cNvPr>
          <p:cNvSpPr txBox="1">
            <a:spLocks noChangeArrowheads="1"/>
          </p:cNvSpPr>
          <p:nvPr/>
        </p:nvSpPr>
        <p:spPr bwMode="auto">
          <a:xfrm>
            <a:off x="8956649" y="2526520"/>
            <a:ext cx="914396"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a:t>
            </a:r>
          </a:p>
        </p:txBody>
      </p:sp>
      <p:sp>
        <p:nvSpPr>
          <p:cNvPr id="9" name="Text Box 7">
            <a:extLst>
              <a:ext uri="{FF2B5EF4-FFF2-40B4-BE49-F238E27FC236}">
                <a16:creationId xmlns:a16="http://schemas.microsoft.com/office/drawing/2014/main" id="{60DFEA95-7E81-7052-3DF2-EF43BA42250A}"/>
              </a:ext>
            </a:extLst>
          </p:cNvPr>
          <p:cNvSpPr txBox="1">
            <a:spLocks noChangeArrowheads="1"/>
          </p:cNvSpPr>
          <p:nvPr/>
        </p:nvSpPr>
        <p:spPr bwMode="auto">
          <a:xfrm>
            <a:off x="9947248" y="2249000"/>
            <a:ext cx="75853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Mean</a:t>
            </a:r>
          </a:p>
        </p:txBody>
      </p:sp>
      <p:sp>
        <p:nvSpPr>
          <p:cNvPr id="14" name="Line 14">
            <a:extLst>
              <a:ext uri="{FF2B5EF4-FFF2-40B4-BE49-F238E27FC236}">
                <a16:creationId xmlns:a16="http://schemas.microsoft.com/office/drawing/2014/main" id="{6B1699AA-6F47-1E1C-E345-4D2636B56E79}"/>
              </a:ext>
            </a:extLst>
          </p:cNvPr>
          <p:cNvSpPr>
            <a:spLocks noChangeShapeType="1"/>
          </p:cNvSpPr>
          <p:nvPr/>
        </p:nvSpPr>
        <p:spPr bwMode="auto">
          <a:xfrm flipV="1">
            <a:off x="9871049" y="2831320"/>
            <a:ext cx="0" cy="533400"/>
          </a:xfrm>
          <a:prstGeom prst="line">
            <a:avLst/>
          </a:prstGeom>
          <a:noFill/>
          <a:ln w="9525">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Text Box 15">
            <a:extLst>
              <a:ext uri="{FF2B5EF4-FFF2-40B4-BE49-F238E27FC236}">
                <a16:creationId xmlns:a16="http://schemas.microsoft.com/office/drawing/2014/main" id="{D98858B6-75AF-AC2D-F4E3-78F09ED59677}"/>
              </a:ext>
            </a:extLst>
          </p:cNvPr>
          <p:cNvSpPr txBox="1">
            <a:spLocks noChangeArrowheads="1"/>
          </p:cNvSpPr>
          <p:nvPr/>
        </p:nvSpPr>
        <p:spPr bwMode="auto">
          <a:xfrm>
            <a:off x="9947248" y="2989877"/>
            <a:ext cx="7585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Mode</a:t>
            </a:r>
          </a:p>
        </p:txBody>
      </p:sp>
      <p:sp>
        <p:nvSpPr>
          <p:cNvPr id="16" name="Freeform 19">
            <a:extLst>
              <a:ext uri="{FF2B5EF4-FFF2-40B4-BE49-F238E27FC236}">
                <a16:creationId xmlns:a16="http://schemas.microsoft.com/office/drawing/2014/main" id="{C15E8D6D-4A96-C750-7207-EE79356AAC7A}"/>
              </a:ext>
            </a:extLst>
          </p:cNvPr>
          <p:cNvSpPr>
            <a:spLocks/>
          </p:cNvSpPr>
          <p:nvPr/>
        </p:nvSpPr>
        <p:spPr bwMode="auto">
          <a:xfrm>
            <a:off x="8956649" y="998531"/>
            <a:ext cx="1981200" cy="1233487"/>
          </a:xfrm>
          <a:custGeom>
            <a:avLst/>
            <a:gdLst>
              <a:gd name="T0" fmla="*/ 0 w 1248"/>
              <a:gd name="T1" fmla="*/ 777 h 777"/>
              <a:gd name="T2" fmla="*/ 308 w 1248"/>
              <a:gd name="T3" fmla="*/ 474 h 777"/>
              <a:gd name="T4" fmla="*/ 608 w 1248"/>
              <a:gd name="T5" fmla="*/ 8 h 777"/>
              <a:gd name="T6" fmla="*/ 954 w 1248"/>
              <a:gd name="T7" fmla="*/ 521 h 777"/>
              <a:gd name="T8" fmla="*/ 1248 w 1248"/>
              <a:gd name="T9" fmla="*/ 777 h 777"/>
            </a:gdLst>
            <a:ahLst/>
            <a:cxnLst>
              <a:cxn ang="0">
                <a:pos x="T0" y="T1"/>
              </a:cxn>
              <a:cxn ang="0">
                <a:pos x="T2" y="T3"/>
              </a:cxn>
              <a:cxn ang="0">
                <a:pos x="T4" y="T5"/>
              </a:cxn>
              <a:cxn ang="0">
                <a:pos x="T6" y="T7"/>
              </a:cxn>
              <a:cxn ang="0">
                <a:pos x="T8" y="T9"/>
              </a:cxn>
            </a:cxnLst>
            <a:rect l="0" t="0" r="r" b="b"/>
            <a:pathLst>
              <a:path w="1248" h="777">
                <a:moveTo>
                  <a:pt x="0" y="777"/>
                </a:moveTo>
                <a:cubicBezTo>
                  <a:pt x="51" y="727"/>
                  <a:pt x="207" y="602"/>
                  <a:pt x="308" y="474"/>
                </a:cubicBezTo>
                <a:cubicBezTo>
                  <a:pt x="409" y="346"/>
                  <a:pt x="500" y="0"/>
                  <a:pt x="608" y="8"/>
                </a:cubicBezTo>
                <a:cubicBezTo>
                  <a:pt x="716" y="16"/>
                  <a:pt x="847" y="393"/>
                  <a:pt x="954" y="521"/>
                </a:cubicBezTo>
                <a:cubicBezTo>
                  <a:pt x="1061" y="649"/>
                  <a:pt x="1199" y="734"/>
                  <a:pt x="1248" y="777"/>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Text Box 20">
            <a:extLst>
              <a:ext uri="{FF2B5EF4-FFF2-40B4-BE49-F238E27FC236}">
                <a16:creationId xmlns:a16="http://schemas.microsoft.com/office/drawing/2014/main" id="{2BFC5A20-E92D-F580-6D8B-02F7FB06C9F7}"/>
              </a:ext>
            </a:extLst>
          </p:cNvPr>
          <p:cNvSpPr txBox="1">
            <a:spLocks noChangeArrowheads="1"/>
          </p:cNvSpPr>
          <p:nvPr/>
        </p:nvSpPr>
        <p:spPr bwMode="auto">
          <a:xfrm>
            <a:off x="8544144" y="433179"/>
            <a:ext cx="28062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Symmetric (Normal)</a:t>
            </a:r>
          </a:p>
        </p:txBody>
      </p:sp>
      <p:sp>
        <p:nvSpPr>
          <p:cNvPr id="18" name="Line 8">
            <a:extLst>
              <a:ext uri="{FF2B5EF4-FFF2-40B4-BE49-F238E27FC236}">
                <a16:creationId xmlns:a16="http://schemas.microsoft.com/office/drawing/2014/main" id="{4F202537-9822-3A7C-BE35-740AC3936FE0}"/>
              </a:ext>
            </a:extLst>
          </p:cNvPr>
          <p:cNvSpPr>
            <a:spLocks noChangeShapeType="1"/>
          </p:cNvSpPr>
          <p:nvPr/>
        </p:nvSpPr>
        <p:spPr bwMode="auto">
          <a:xfrm>
            <a:off x="8956649" y="2232018"/>
            <a:ext cx="1981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4">
            <a:extLst>
              <a:ext uri="{FF2B5EF4-FFF2-40B4-BE49-F238E27FC236}">
                <a16:creationId xmlns:a16="http://schemas.microsoft.com/office/drawing/2014/main" id="{68E44B77-9FE2-AE50-15BF-492AB65C638A}"/>
              </a:ext>
            </a:extLst>
          </p:cNvPr>
          <p:cNvSpPr>
            <a:spLocks noChangeShapeType="1"/>
          </p:cNvSpPr>
          <p:nvPr/>
        </p:nvSpPr>
        <p:spPr bwMode="auto">
          <a:xfrm flipV="1">
            <a:off x="9871049" y="2536818"/>
            <a:ext cx="0" cy="304800"/>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9">
            <a:extLst>
              <a:ext uri="{FF2B5EF4-FFF2-40B4-BE49-F238E27FC236}">
                <a16:creationId xmlns:a16="http://schemas.microsoft.com/office/drawing/2014/main" id="{10A1F5C3-EF06-1E94-57FD-8941EED7A83B}"/>
              </a:ext>
            </a:extLst>
          </p:cNvPr>
          <p:cNvSpPr>
            <a:spLocks noChangeShapeType="1"/>
          </p:cNvSpPr>
          <p:nvPr/>
        </p:nvSpPr>
        <p:spPr bwMode="auto">
          <a:xfrm>
            <a:off x="5756248" y="5207619"/>
            <a:ext cx="41910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Text Box 10">
            <a:extLst>
              <a:ext uri="{FF2B5EF4-FFF2-40B4-BE49-F238E27FC236}">
                <a16:creationId xmlns:a16="http://schemas.microsoft.com/office/drawing/2014/main" id="{9BD4D94C-3472-692A-8EAD-9D8E5B8DC94F}"/>
              </a:ext>
            </a:extLst>
          </p:cNvPr>
          <p:cNvSpPr txBox="1">
            <a:spLocks noChangeArrowheads="1"/>
          </p:cNvSpPr>
          <p:nvPr/>
        </p:nvSpPr>
        <p:spPr bwMode="auto">
          <a:xfrm>
            <a:off x="6442048" y="5755307"/>
            <a:ext cx="129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Median</a:t>
            </a:r>
          </a:p>
        </p:txBody>
      </p:sp>
      <p:sp>
        <p:nvSpPr>
          <p:cNvPr id="22" name="Text Box 11">
            <a:extLst>
              <a:ext uri="{FF2B5EF4-FFF2-40B4-BE49-F238E27FC236}">
                <a16:creationId xmlns:a16="http://schemas.microsoft.com/office/drawing/2014/main" id="{D05D49C7-B67B-AC35-4C81-30DBF52E3F2D}"/>
              </a:ext>
            </a:extLst>
          </p:cNvPr>
          <p:cNvSpPr txBox="1">
            <a:spLocks noChangeArrowheads="1"/>
          </p:cNvSpPr>
          <p:nvPr/>
        </p:nvSpPr>
        <p:spPr bwMode="auto">
          <a:xfrm>
            <a:off x="7356448" y="5755307"/>
            <a:ext cx="1219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Mean</a:t>
            </a:r>
          </a:p>
        </p:txBody>
      </p:sp>
      <p:sp>
        <p:nvSpPr>
          <p:cNvPr id="23" name="Line 12">
            <a:extLst>
              <a:ext uri="{FF2B5EF4-FFF2-40B4-BE49-F238E27FC236}">
                <a16:creationId xmlns:a16="http://schemas.microsoft.com/office/drawing/2014/main" id="{2AE3477B-446F-A1B5-A05E-31E2A0C1FEB6}"/>
              </a:ext>
            </a:extLst>
          </p:cNvPr>
          <p:cNvSpPr>
            <a:spLocks noChangeShapeType="1"/>
          </p:cNvSpPr>
          <p:nvPr/>
        </p:nvSpPr>
        <p:spPr bwMode="auto">
          <a:xfrm flipV="1">
            <a:off x="6670648" y="5207619"/>
            <a:ext cx="0" cy="6096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13">
            <a:extLst>
              <a:ext uri="{FF2B5EF4-FFF2-40B4-BE49-F238E27FC236}">
                <a16:creationId xmlns:a16="http://schemas.microsoft.com/office/drawing/2014/main" id="{71BEFD51-46F7-55CC-DE0E-4DB7ECD998AE}"/>
              </a:ext>
            </a:extLst>
          </p:cNvPr>
          <p:cNvSpPr>
            <a:spLocks noChangeShapeType="1"/>
          </p:cNvSpPr>
          <p:nvPr/>
        </p:nvSpPr>
        <p:spPr bwMode="auto">
          <a:xfrm flipV="1">
            <a:off x="7432648" y="5207619"/>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16">
            <a:extLst>
              <a:ext uri="{FF2B5EF4-FFF2-40B4-BE49-F238E27FC236}">
                <a16:creationId xmlns:a16="http://schemas.microsoft.com/office/drawing/2014/main" id="{E97D7344-1501-604C-61AD-71C07690DF4C}"/>
              </a:ext>
            </a:extLst>
          </p:cNvPr>
          <p:cNvSpPr>
            <a:spLocks noChangeShapeType="1"/>
          </p:cNvSpPr>
          <p:nvPr/>
        </p:nvSpPr>
        <p:spPr bwMode="auto">
          <a:xfrm flipV="1">
            <a:off x="6289648" y="5207619"/>
            <a:ext cx="0" cy="685800"/>
          </a:xfrm>
          <a:prstGeom prst="line">
            <a:avLst/>
          </a:prstGeom>
          <a:noFill/>
          <a:ln w="9525">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Text Box 17">
            <a:extLst>
              <a:ext uri="{FF2B5EF4-FFF2-40B4-BE49-F238E27FC236}">
                <a16:creationId xmlns:a16="http://schemas.microsoft.com/office/drawing/2014/main" id="{5EB1A455-61E2-E619-833F-96303917A77F}"/>
              </a:ext>
            </a:extLst>
          </p:cNvPr>
          <p:cNvSpPr txBox="1">
            <a:spLocks noChangeArrowheads="1"/>
          </p:cNvSpPr>
          <p:nvPr/>
        </p:nvSpPr>
        <p:spPr bwMode="auto">
          <a:xfrm>
            <a:off x="5680048" y="5755307"/>
            <a:ext cx="990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Mode</a:t>
            </a:r>
          </a:p>
        </p:txBody>
      </p:sp>
      <p:sp>
        <p:nvSpPr>
          <p:cNvPr id="27" name="Freeform 18">
            <a:extLst>
              <a:ext uri="{FF2B5EF4-FFF2-40B4-BE49-F238E27FC236}">
                <a16:creationId xmlns:a16="http://schemas.microsoft.com/office/drawing/2014/main" id="{9F93A2EB-9997-D9B2-12CE-BEA37015C484}"/>
              </a:ext>
            </a:extLst>
          </p:cNvPr>
          <p:cNvSpPr>
            <a:spLocks/>
          </p:cNvSpPr>
          <p:nvPr/>
        </p:nvSpPr>
        <p:spPr bwMode="auto">
          <a:xfrm>
            <a:off x="5756248" y="3699494"/>
            <a:ext cx="4191000" cy="1431925"/>
          </a:xfrm>
          <a:custGeom>
            <a:avLst/>
            <a:gdLst>
              <a:gd name="T0" fmla="*/ 0 w 2640"/>
              <a:gd name="T1" fmla="*/ 902 h 902"/>
              <a:gd name="T2" fmla="*/ 359 w 2640"/>
              <a:gd name="T3" fmla="*/ 40 h 902"/>
              <a:gd name="T4" fmla="*/ 912 w 2640"/>
              <a:gd name="T5" fmla="*/ 662 h 902"/>
              <a:gd name="T6" fmla="*/ 2640 w 2640"/>
              <a:gd name="T7" fmla="*/ 902 h 902"/>
            </a:gdLst>
            <a:ahLst/>
            <a:cxnLst>
              <a:cxn ang="0">
                <a:pos x="T0" y="T1"/>
              </a:cxn>
              <a:cxn ang="0">
                <a:pos x="T2" y="T3"/>
              </a:cxn>
              <a:cxn ang="0">
                <a:pos x="T4" y="T5"/>
              </a:cxn>
              <a:cxn ang="0">
                <a:pos x="T6" y="T7"/>
              </a:cxn>
            </a:cxnLst>
            <a:rect l="0" t="0" r="r" b="b"/>
            <a:pathLst>
              <a:path w="2640" h="902">
                <a:moveTo>
                  <a:pt x="0" y="902"/>
                </a:moveTo>
                <a:cubicBezTo>
                  <a:pt x="60" y="758"/>
                  <a:pt x="207" y="80"/>
                  <a:pt x="359" y="40"/>
                </a:cubicBezTo>
                <a:cubicBezTo>
                  <a:pt x="511" y="0"/>
                  <a:pt x="532" y="518"/>
                  <a:pt x="912" y="662"/>
                </a:cubicBezTo>
                <a:cubicBezTo>
                  <a:pt x="1292" y="806"/>
                  <a:pt x="2352" y="862"/>
                  <a:pt x="2640" y="902"/>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Text Box 21">
            <a:extLst>
              <a:ext uri="{FF2B5EF4-FFF2-40B4-BE49-F238E27FC236}">
                <a16:creationId xmlns:a16="http://schemas.microsoft.com/office/drawing/2014/main" id="{19C36590-43C3-253C-9B00-C951EFE66546}"/>
              </a:ext>
            </a:extLst>
          </p:cNvPr>
          <p:cNvSpPr txBox="1">
            <a:spLocks noChangeArrowheads="1"/>
          </p:cNvSpPr>
          <p:nvPr/>
        </p:nvSpPr>
        <p:spPr bwMode="auto">
          <a:xfrm>
            <a:off x="7280248" y="3531219"/>
            <a:ext cx="117703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Skewed</a:t>
            </a:r>
          </a:p>
        </p:txBody>
      </p:sp>
      <p:sp>
        <p:nvSpPr>
          <p:cNvPr id="10" name="Footer Placeholder 9">
            <a:extLst>
              <a:ext uri="{FF2B5EF4-FFF2-40B4-BE49-F238E27FC236}">
                <a16:creationId xmlns:a16="http://schemas.microsoft.com/office/drawing/2014/main" id="{A7D12486-B0CC-1647-A75D-397A6D54AA5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12431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Takeaways</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96142" y="1802349"/>
            <a:ext cx="10999716" cy="41017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400" b="1" dirty="0">
                <a:solidFill>
                  <a:schemeClr val="accent1">
                    <a:lumMod val="75000"/>
                  </a:schemeClr>
                </a:solidFill>
                <a:effectLst/>
              </a:rPr>
              <a:t>Mean: </a:t>
            </a:r>
            <a:r>
              <a:rPr lang="en-CA" sz="2400" dirty="0">
                <a:effectLst/>
              </a:rPr>
              <a:t>The mean, or average, is the sum of all values divided by the number of values. It's sensitive to outliers and provides a balanced representation of the dataset.</a:t>
            </a:r>
          </a:p>
          <a:p>
            <a:endParaRPr lang="en-CA" sz="2400" dirty="0">
              <a:effectLst/>
            </a:endParaRPr>
          </a:p>
          <a:p>
            <a:r>
              <a:rPr lang="en-CA" sz="2400" b="1" dirty="0">
                <a:solidFill>
                  <a:schemeClr val="accent1">
                    <a:lumMod val="75000"/>
                  </a:schemeClr>
                </a:solidFill>
                <a:effectLst/>
              </a:rPr>
              <a:t>Median: </a:t>
            </a:r>
            <a:r>
              <a:rPr lang="en-CA" sz="2400" dirty="0">
                <a:effectLst/>
              </a:rPr>
              <a:t>The median is the middle value when the data is ordered. It's less affected by outliers and gives a better sense of the central value in skewed datasets.</a:t>
            </a:r>
          </a:p>
          <a:p>
            <a:endParaRPr lang="en-CA" sz="2400" dirty="0">
              <a:effectLst/>
            </a:endParaRPr>
          </a:p>
          <a:p>
            <a:r>
              <a:rPr lang="en-CA" sz="2400" b="1" dirty="0">
                <a:solidFill>
                  <a:schemeClr val="accent1">
                    <a:lumMod val="75000"/>
                  </a:schemeClr>
                </a:solidFill>
                <a:effectLst/>
              </a:rPr>
              <a:t>Mode: </a:t>
            </a:r>
            <a:r>
              <a:rPr lang="en-CA" sz="2400" dirty="0">
                <a:effectLst/>
              </a:rPr>
              <a:t>The mode is the value that appears most frequently in the dataset. It can be helpful to for categorical data and is not affected by extreme values.</a:t>
            </a:r>
          </a:p>
          <a:p>
            <a:endParaRPr lang="en-CA" sz="2400" dirty="0">
              <a:effectLst/>
            </a:endParaRPr>
          </a:p>
          <a:p>
            <a:endParaRPr lang="en-CA" sz="2400" dirty="0">
              <a:effectLst/>
            </a:endParaRPr>
          </a:p>
          <a:p>
            <a:endParaRPr lang="en-CA" sz="2400" dirty="0"/>
          </a:p>
          <a:p>
            <a:r>
              <a:rPr lang="en-CA" sz="2400" dirty="0">
                <a:effectLst/>
              </a:rPr>
              <a:t> </a:t>
            </a:r>
          </a:p>
          <a:p>
            <a:pPr marL="0" indent="0">
              <a:buNone/>
            </a:pPr>
            <a:endParaRPr lang="en-US" altLang="en-US" sz="2400" dirty="0"/>
          </a:p>
        </p:txBody>
      </p:sp>
      <p:sp>
        <p:nvSpPr>
          <p:cNvPr id="2" name="Footer Placeholder 1">
            <a:extLst>
              <a:ext uri="{FF2B5EF4-FFF2-40B4-BE49-F238E27FC236}">
                <a16:creationId xmlns:a16="http://schemas.microsoft.com/office/drawing/2014/main" id="{AED2900A-C511-0177-908B-622A05FE352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89369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Distribution Shape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644293" y="1532488"/>
            <a:ext cx="10960805" cy="93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400" dirty="0"/>
              <a:t>The shape of the distribution is said to be </a:t>
            </a:r>
            <a:r>
              <a:rPr lang="en-US" altLang="en-US" sz="2400" b="1" dirty="0">
                <a:solidFill>
                  <a:srgbClr val="3333CC"/>
                </a:solidFill>
              </a:rPr>
              <a:t>Symmetric (Normal)</a:t>
            </a:r>
            <a:r>
              <a:rPr lang="en-US" altLang="en-US" sz="2400" dirty="0"/>
              <a:t> if the observations are balanced, or evenly distributed, about the center.  </a:t>
            </a:r>
          </a:p>
          <a:p>
            <a:pPr marL="0" indent="0">
              <a:buNone/>
            </a:pPr>
            <a:endParaRPr lang="en-US" altLang="en-US" sz="2400" dirty="0"/>
          </a:p>
          <a:p>
            <a:pPr marL="0" indent="0">
              <a:buNone/>
            </a:pPr>
            <a:endParaRPr lang="en-US" altLang="en-US" sz="2400" dirty="0"/>
          </a:p>
        </p:txBody>
      </p:sp>
      <p:graphicFrame>
        <p:nvGraphicFramePr>
          <p:cNvPr id="10" name="Object 4">
            <a:extLst>
              <a:ext uri="{FF2B5EF4-FFF2-40B4-BE49-F238E27FC236}">
                <a16:creationId xmlns:a16="http://schemas.microsoft.com/office/drawing/2014/main" id="{AA0F7D33-5F75-7098-D4F5-5DE79B231BEF}"/>
              </a:ext>
            </a:extLst>
          </p:cNvPr>
          <p:cNvGraphicFramePr>
            <a:graphicFrameLocks noChangeAspect="1"/>
          </p:cNvGraphicFramePr>
          <p:nvPr>
            <p:extLst>
              <p:ext uri="{D42A27DB-BD31-4B8C-83A1-F6EECF244321}">
                <p14:modId xmlns:p14="http://schemas.microsoft.com/office/powerpoint/2010/main" val="2269890018"/>
              </p:ext>
            </p:extLst>
          </p:nvPr>
        </p:nvGraphicFramePr>
        <p:xfrm>
          <a:off x="4150468" y="2694562"/>
          <a:ext cx="4953000" cy="2830513"/>
        </p:xfrm>
        <a:graphic>
          <a:graphicData uri="http://schemas.openxmlformats.org/presentationml/2006/ole">
            <mc:AlternateContent xmlns:mc="http://schemas.openxmlformats.org/markup-compatibility/2006">
              <mc:Choice xmlns:v="urn:schemas-microsoft-com:vml" Requires="v">
                <p:oleObj name="Chart" r:id="rId2" imgW="5524500" imgH="3162300" progId="Excel.Chart.8">
                  <p:embed/>
                </p:oleObj>
              </mc:Choice>
              <mc:Fallback>
                <p:oleObj name="Chart" r:id="rId2" imgW="5524500" imgH="3162300" progId="Excel.Chart.8">
                  <p:embed/>
                  <p:pic>
                    <p:nvPicPr>
                      <p:cNvPr id="37892" name="Object 4">
                        <a:extLst>
                          <a:ext uri="{FF2B5EF4-FFF2-40B4-BE49-F238E27FC236}">
                            <a16:creationId xmlns:a16="http://schemas.microsoft.com/office/drawing/2014/main" id="{CF2E3417-D898-6980-D9A0-E1167D069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0468" y="2694562"/>
                        <a:ext cx="4953000" cy="283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Footer Placeholder 1">
            <a:extLst>
              <a:ext uri="{FF2B5EF4-FFF2-40B4-BE49-F238E27FC236}">
                <a16:creationId xmlns:a16="http://schemas.microsoft.com/office/drawing/2014/main" id="{1EBAF274-65B1-8153-1969-95052F4DCFB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004904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Distribution Shape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644293" y="1532488"/>
            <a:ext cx="10960805" cy="93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US" altLang="en-US" sz="2400" dirty="0"/>
              <a:t>The shape of the distribution is said to be </a:t>
            </a:r>
            <a:r>
              <a:rPr lang="en-US" altLang="en-US" sz="2400" b="1" dirty="0">
                <a:solidFill>
                  <a:srgbClr val="3333CC"/>
                </a:solidFill>
              </a:rPr>
              <a:t>skewed</a:t>
            </a:r>
            <a:r>
              <a:rPr lang="en-US" altLang="en-US" sz="2400" dirty="0"/>
              <a:t> if the observations are not symmetrically distributed around the center.</a:t>
            </a:r>
          </a:p>
          <a:p>
            <a:pPr marL="0" indent="0">
              <a:buNone/>
            </a:pPr>
            <a:endParaRPr lang="en-US" altLang="en-US" sz="2400" dirty="0"/>
          </a:p>
          <a:p>
            <a:pPr marL="0" indent="0">
              <a:buNone/>
            </a:pPr>
            <a:endParaRPr lang="en-US" altLang="en-US" sz="2400" dirty="0"/>
          </a:p>
        </p:txBody>
      </p:sp>
      <p:sp>
        <p:nvSpPr>
          <p:cNvPr id="2" name="Text Box 7">
            <a:extLst>
              <a:ext uri="{FF2B5EF4-FFF2-40B4-BE49-F238E27FC236}">
                <a16:creationId xmlns:a16="http://schemas.microsoft.com/office/drawing/2014/main" id="{DA942D98-1C35-16F7-F2CF-B5C8C8FAEBB2}"/>
              </a:ext>
            </a:extLst>
          </p:cNvPr>
          <p:cNvSpPr>
            <a:spLocks noChangeArrowheads="1"/>
          </p:cNvSpPr>
          <p:nvPr/>
        </p:nvSpPr>
        <p:spPr bwMode="auto">
          <a:xfrm>
            <a:off x="1202953" y="2692591"/>
            <a:ext cx="4419600"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en-US" sz="2000" dirty="0"/>
              <a:t>A </a:t>
            </a:r>
            <a:r>
              <a:rPr lang="en-US" altLang="en-US" sz="2000" dirty="0">
                <a:solidFill>
                  <a:srgbClr val="FF0000"/>
                </a:solidFill>
              </a:rPr>
              <a:t>positively skewed</a:t>
            </a:r>
            <a:r>
              <a:rPr lang="en-US" altLang="en-US" sz="2000" dirty="0"/>
              <a:t> distribution (skewed to the right) has a tail that extends to the right in the direction of positive values. </a:t>
            </a:r>
          </a:p>
          <a:p>
            <a:endParaRPr lang="en-US" altLang="en-US" sz="2000" dirty="0"/>
          </a:p>
          <a:p>
            <a:endParaRPr lang="en-US" altLang="en-US" sz="2000" dirty="0"/>
          </a:p>
          <a:p>
            <a:r>
              <a:rPr lang="en-US" altLang="en-US" sz="2000" dirty="0"/>
              <a:t>A </a:t>
            </a:r>
            <a:r>
              <a:rPr lang="en-US" altLang="en-US" sz="2000" dirty="0">
                <a:solidFill>
                  <a:srgbClr val="FF0000"/>
                </a:solidFill>
              </a:rPr>
              <a:t>negatively skewed</a:t>
            </a:r>
            <a:r>
              <a:rPr lang="en-US" altLang="en-US" sz="2000" dirty="0"/>
              <a:t> distribution (skewed to the left) has a tail that extends to the left in the direction of negative values.</a:t>
            </a:r>
          </a:p>
          <a:p>
            <a:pPr>
              <a:spcBef>
                <a:spcPct val="50000"/>
              </a:spcBef>
            </a:pPr>
            <a:endParaRPr lang="en-US" altLang="en-US" sz="2000" dirty="0"/>
          </a:p>
        </p:txBody>
      </p:sp>
      <p:graphicFrame>
        <p:nvGraphicFramePr>
          <p:cNvPr id="3" name="Object 5">
            <a:extLst>
              <a:ext uri="{FF2B5EF4-FFF2-40B4-BE49-F238E27FC236}">
                <a16:creationId xmlns:a16="http://schemas.microsoft.com/office/drawing/2014/main" id="{12EEA9B0-8A52-2147-D4E6-C0D624F4C463}"/>
              </a:ext>
            </a:extLst>
          </p:cNvPr>
          <p:cNvGraphicFramePr>
            <a:graphicFrameLocks noChangeAspect="1"/>
          </p:cNvGraphicFramePr>
          <p:nvPr>
            <p:extLst>
              <p:ext uri="{D42A27DB-BD31-4B8C-83A1-F6EECF244321}">
                <p14:modId xmlns:p14="http://schemas.microsoft.com/office/powerpoint/2010/main" val="2196109757"/>
              </p:ext>
            </p:extLst>
          </p:nvPr>
        </p:nvGraphicFramePr>
        <p:xfrm>
          <a:off x="7294344" y="2287278"/>
          <a:ext cx="3505200" cy="2003425"/>
        </p:xfrm>
        <a:graphic>
          <a:graphicData uri="http://schemas.openxmlformats.org/presentationml/2006/ole">
            <mc:AlternateContent xmlns:mc="http://schemas.openxmlformats.org/markup-compatibility/2006">
              <mc:Choice xmlns:v="urn:schemas-microsoft-com:vml" Requires="v">
                <p:oleObj name="Chart" r:id="rId2" imgW="5524500" imgH="3162300" progId="Excel.Chart.8">
                  <p:embed/>
                </p:oleObj>
              </mc:Choice>
              <mc:Fallback>
                <p:oleObj name="Chart" r:id="rId2" imgW="5524500" imgH="3162300" progId="Excel.Chart.8">
                  <p:embed/>
                  <p:pic>
                    <p:nvPicPr>
                      <p:cNvPr id="38917" name="Object 5">
                        <a:extLst>
                          <a:ext uri="{FF2B5EF4-FFF2-40B4-BE49-F238E27FC236}">
                            <a16:creationId xmlns:a16="http://schemas.microsoft.com/office/drawing/2014/main" id="{2CA0B62B-65BB-6F5F-A0D6-A0897E72E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4344" y="2287278"/>
                        <a:ext cx="3505200" cy="200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6">
            <a:extLst>
              <a:ext uri="{FF2B5EF4-FFF2-40B4-BE49-F238E27FC236}">
                <a16:creationId xmlns:a16="http://schemas.microsoft.com/office/drawing/2014/main" id="{45F2E66A-7872-0D72-3137-05129626CF7E}"/>
              </a:ext>
            </a:extLst>
          </p:cNvPr>
          <p:cNvGraphicFramePr>
            <a:graphicFrameLocks noChangeAspect="1"/>
          </p:cNvGraphicFramePr>
          <p:nvPr>
            <p:extLst>
              <p:ext uri="{D42A27DB-BD31-4B8C-83A1-F6EECF244321}">
                <p14:modId xmlns:p14="http://schemas.microsoft.com/office/powerpoint/2010/main" val="3665045123"/>
              </p:ext>
            </p:extLst>
          </p:nvPr>
        </p:nvGraphicFramePr>
        <p:xfrm>
          <a:off x="7294344" y="4268478"/>
          <a:ext cx="3505200" cy="2030413"/>
        </p:xfrm>
        <a:graphic>
          <a:graphicData uri="http://schemas.openxmlformats.org/presentationml/2006/ole">
            <mc:AlternateContent xmlns:mc="http://schemas.openxmlformats.org/markup-compatibility/2006">
              <mc:Choice xmlns:v="urn:schemas-microsoft-com:vml" Requires="v">
                <p:oleObj name="Chart" r:id="rId4" imgW="5524500" imgH="3162300" progId="Excel.Chart.8">
                  <p:embed/>
                </p:oleObj>
              </mc:Choice>
              <mc:Fallback>
                <p:oleObj name="Chart" r:id="rId4" imgW="5524500" imgH="3162300" progId="Excel.Chart.8">
                  <p:embed/>
                  <p:pic>
                    <p:nvPicPr>
                      <p:cNvPr id="38918" name="Object 6">
                        <a:extLst>
                          <a:ext uri="{FF2B5EF4-FFF2-40B4-BE49-F238E27FC236}">
                            <a16:creationId xmlns:a16="http://schemas.microsoft.com/office/drawing/2014/main" id="{025A89D6-7B14-C56C-B1B2-AFAD3AC5D4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4344" y="4268478"/>
                        <a:ext cx="3505200"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Footer Placeholder 9">
            <a:extLst>
              <a:ext uri="{FF2B5EF4-FFF2-40B4-BE49-F238E27FC236}">
                <a16:creationId xmlns:a16="http://schemas.microsoft.com/office/drawing/2014/main" id="{B7C480B7-9D27-63CA-4EAA-D4E5FF95AB6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83522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3" name="Rectangle 3">
            <a:extLst>
              <a:ext uri="{FF2B5EF4-FFF2-40B4-BE49-F238E27FC236}">
                <a16:creationId xmlns:a16="http://schemas.microsoft.com/office/drawing/2014/main" id="{202EAD9C-3A73-DFFB-3934-DD7A02F7FA50}"/>
              </a:ext>
            </a:extLst>
          </p:cNvPr>
          <p:cNvSpPr txBox="1">
            <a:spLocks noChangeArrowheads="1"/>
          </p:cNvSpPr>
          <p:nvPr/>
        </p:nvSpPr>
        <p:spPr>
          <a:xfrm>
            <a:off x="457199" y="1600200"/>
            <a:ext cx="11279081" cy="41196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Tx/>
              <a:buNone/>
            </a:pPr>
            <a:r>
              <a:rPr lang="en-US" altLang="en-US" sz="2400" b="1" dirty="0"/>
              <a:t>b. Measures of Variation (Dispersion)</a:t>
            </a:r>
          </a:p>
          <a:p>
            <a:pPr marL="609600" indent="-609600">
              <a:buFontTx/>
              <a:buNone/>
            </a:pPr>
            <a:endParaRPr lang="en-US" altLang="en-US" sz="2400" b="1" dirty="0"/>
          </a:p>
          <a:p>
            <a:pPr marL="609600" indent="-609600">
              <a:buFontTx/>
              <a:buNone/>
            </a:pPr>
            <a:r>
              <a:rPr lang="en-US" altLang="en-US" sz="2400" dirty="0"/>
              <a:t>Dispersion statistics quantify the spread or variability of data points around a central value, helping to understand how data is distributed. </a:t>
            </a:r>
          </a:p>
          <a:p>
            <a:pPr>
              <a:buFontTx/>
              <a:buNone/>
            </a:pPr>
            <a:endParaRPr lang="en-US" altLang="en-US" sz="2400" b="1" dirty="0"/>
          </a:p>
          <a:p>
            <a:r>
              <a:rPr lang="en-US" altLang="en-US" sz="2000" b="1" dirty="0"/>
              <a:t>Range</a:t>
            </a:r>
          </a:p>
          <a:p>
            <a:r>
              <a:rPr lang="en-US" altLang="en-US" sz="2000" b="1" dirty="0"/>
              <a:t>Interquartile Range (IQR)</a:t>
            </a:r>
          </a:p>
          <a:p>
            <a:r>
              <a:rPr lang="en-US" altLang="en-US" sz="2000" b="1" dirty="0"/>
              <a:t>Variance</a:t>
            </a:r>
          </a:p>
          <a:p>
            <a:r>
              <a:rPr lang="en-US" altLang="en-US" sz="2000" b="1" dirty="0"/>
              <a:t>Standard Deviation</a:t>
            </a:r>
          </a:p>
        </p:txBody>
      </p:sp>
      <p:sp>
        <p:nvSpPr>
          <p:cNvPr id="2" name="Footer Placeholder 1">
            <a:extLst>
              <a:ext uri="{FF2B5EF4-FFF2-40B4-BE49-F238E27FC236}">
                <a16:creationId xmlns:a16="http://schemas.microsoft.com/office/drawing/2014/main" id="{71F53D85-6CE1-79FB-F433-64ECC86F5D1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41623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Course Outline</a:t>
            </a:r>
          </a:p>
        </p:txBody>
      </p:sp>
      <p:sp>
        <p:nvSpPr>
          <p:cNvPr id="2" name="TextBox 1">
            <a:extLst>
              <a:ext uri="{FF2B5EF4-FFF2-40B4-BE49-F238E27FC236}">
                <a16:creationId xmlns:a16="http://schemas.microsoft.com/office/drawing/2014/main" id="{87A3E844-87B5-CD99-6E25-3142CB7C3D2C}"/>
              </a:ext>
            </a:extLst>
          </p:cNvPr>
          <p:cNvSpPr txBox="1"/>
          <p:nvPr/>
        </p:nvSpPr>
        <p:spPr>
          <a:xfrm>
            <a:off x="975612" y="1245011"/>
            <a:ext cx="9473782" cy="5170646"/>
          </a:xfrm>
          <a:prstGeom prst="rect">
            <a:avLst/>
          </a:prstGeom>
          <a:noFill/>
        </p:spPr>
        <p:txBody>
          <a:bodyPr wrap="square" rtlCol="0">
            <a:spAutoFit/>
          </a:bodyPr>
          <a:lstStyle/>
          <a:p>
            <a:r>
              <a:rPr lang="en-US" sz="2400" dirty="0"/>
              <a:t>-   Data Foundation: Statistics</a:t>
            </a:r>
          </a:p>
          <a:p>
            <a:pPr marL="900000" indent="-342900">
              <a:buFont typeface="Arial" panose="020B0604020202020204" pitchFamily="34" charset="0"/>
              <a:buChar char="•"/>
            </a:pPr>
            <a:r>
              <a:rPr lang="en-US" dirty="0"/>
              <a:t>Descriptive Statistics </a:t>
            </a:r>
          </a:p>
          <a:p>
            <a:pPr marL="900000" indent="-342900">
              <a:buFont typeface="Arial" panose="020B0604020202020204" pitchFamily="34" charset="0"/>
              <a:buChar char="•"/>
            </a:pPr>
            <a:r>
              <a:rPr lang="en-US" dirty="0"/>
              <a:t>Introduction to Probability</a:t>
            </a:r>
          </a:p>
          <a:p>
            <a:pPr marL="900000" indent="-342900">
              <a:buFont typeface="Arial" panose="020B0604020202020204" pitchFamily="34" charset="0"/>
              <a:buChar char="•"/>
            </a:pPr>
            <a:r>
              <a:rPr lang="en-US" dirty="0"/>
              <a:t>Inferential Statistics</a:t>
            </a:r>
          </a:p>
          <a:p>
            <a:pPr>
              <a:lnSpc>
                <a:spcPct val="150000"/>
              </a:lnSpc>
            </a:pPr>
            <a:r>
              <a:rPr lang="en-US" sz="2400" dirty="0"/>
              <a:t>-   Introduction to BI Solutions</a:t>
            </a:r>
          </a:p>
          <a:p>
            <a:pPr marL="900000" indent="-342900">
              <a:buFont typeface="Arial" panose="020B0604020202020204" pitchFamily="34" charset="0"/>
              <a:buChar char="•"/>
            </a:pPr>
            <a:r>
              <a:rPr lang="en-US" dirty="0"/>
              <a:t>Introduction to Business Intelligence</a:t>
            </a:r>
          </a:p>
          <a:p>
            <a:pPr marL="900000" indent="-342900">
              <a:buFont typeface="Arial" panose="020B0604020202020204" pitchFamily="34" charset="0"/>
              <a:buChar char="•"/>
            </a:pPr>
            <a:r>
              <a:rPr lang="en-US" dirty="0"/>
              <a:t>Introduction to Data Scientist </a:t>
            </a:r>
          </a:p>
          <a:p>
            <a:pPr marL="900000" indent="-342900">
              <a:buFont typeface="Arial" panose="020B0604020202020204" pitchFamily="34" charset="0"/>
              <a:buChar char="•"/>
            </a:pPr>
            <a:r>
              <a:rPr lang="en-US" dirty="0"/>
              <a:t>Introduction to Data Visualization</a:t>
            </a:r>
            <a:endParaRPr lang="en-US" sz="2400" dirty="0"/>
          </a:p>
          <a:p>
            <a:pPr>
              <a:lnSpc>
                <a:spcPct val="150000"/>
              </a:lnSpc>
            </a:pPr>
            <a:r>
              <a:rPr lang="en-US" sz="2400" dirty="0"/>
              <a:t>-   Introducing Power BI and Power BI Services </a:t>
            </a:r>
          </a:p>
          <a:p>
            <a:pPr marL="900000" indent="-342000">
              <a:buFont typeface="Arial" panose="020B0604020202020204" pitchFamily="34" charset="0"/>
              <a:buChar char="•"/>
            </a:pPr>
            <a:r>
              <a:rPr lang="en-US" dirty="0"/>
              <a:t>Power BI Desktop</a:t>
            </a:r>
          </a:p>
          <a:p>
            <a:pPr marL="900000" indent="-342000">
              <a:buFont typeface="Arial" panose="020B0604020202020204" pitchFamily="34" charset="0"/>
              <a:buChar char="•"/>
            </a:pPr>
            <a:r>
              <a:rPr lang="en-US" dirty="0"/>
              <a:t>Designing Dashboards</a:t>
            </a:r>
          </a:p>
          <a:p>
            <a:pPr marL="900000" indent="-342000">
              <a:buFont typeface="Arial" panose="020B0604020202020204" pitchFamily="34" charset="0"/>
              <a:buChar char="•"/>
            </a:pPr>
            <a:r>
              <a:rPr lang="en-US" dirty="0"/>
              <a:t>Row-Level Security</a:t>
            </a:r>
          </a:p>
          <a:p>
            <a:pPr>
              <a:lnSpc>
                <a:spcPct val="150000"/>
              </a:lnSpc>
            </a:pPr>
            <a:r>
              <a:rPr lang="en-US" sz="2400" dirty="0"/>
              <a:t>-   Power BI Data and Modeling</a:t>
            </a:r>
          </a:p>
          <a:p>
            <a:pPr marL="900000" indent="-342000">
              <a:buFont typeface="Arial" panose="020B0604020202020204" pitchFamily="34" charset="0"/>
              <a:buChar char="•"/>
            </a:pPr>
            <a:r>
              <a:rPr lang="en-US" dirty="0"/>
              <a:t>Transforming and Merging Data</a:t>
            </a:r>
          </a:p>
          <a:p>
            <a:pPr marL="900000" indent="-342000">
              <a:buFont typeface="Arial" panose="020B0604020202020204" pitchFamily="34" charset="0"/>
              <a:buChar char="•"/>
            </a:pPr>
            <a:r>
              <a:rPr lang="en-US" dirty="0"/>
              <a:t>Calculated Columns and Measures</a:t>
            </a:r>
          </a:p>
        </p:txBody>
      </p:sp>
      <p:sp>
        <p:nvSpPr>
          <p:cNvPr id="3" name="Footer Placeholder 2">
            <a:extLst>
              <a:ext uri="{FF2B5EF4-FFF2-40B4-BE49-F238E27FC236}">
                <a16:creationId xmlns:a16="http://schemas.microsoft.com/office/drawing/2014/main" id="{9C76B32B-A31E-9014-5DC5-62038CF1168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33315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Range</a:t>
            </a:r>
          </a:p>
        </p:txBody>
      </p:sp>
      <p:sp>
        <p:nvSpPr>
          <p:cNvPr id="6" name="TextBox 5">
            <a:extLst>
              <a:ext uri="{FF2B5EF4-FFF2-40B4-BE49-F238E27FC236}">
                <a16:creationId xmlns:a16="http://schemas.microsoft.com/office/drawing/2014/main" id="{62D1C63B-423B-8A9E-6C80-A1791B281DA7}"/>
              </a:ext>
            </a:extLst>
          </p:cNvPr>
          <p:cNvSpPr txBox="1"/>
          <p:nvPr/>
        </p:nvSpPr>
        <p:spPr>
          <a:xfrm>
            <a:off x="765208" y="1435228"/>
            <a:ext cx="10749130" cy="4893647"/>
          </a:xfrm>
          <a:prstGeom prst="rect">
            <a:avLst/>
          </a:prstGeom>
          <a:noFill/>
        </p:spPr>
        <p:txBody>
          <a:bodyPr wrap="square">
            <a:spAutoFit/>
          </a:bodyPr>
          <a:lstStyle/>
          <a:p>
            <a:r>
              <a:rPr lang="en-CA" sz="2400" dirty="0">
                <a:effectLst/>
              </a:rPr>
              <a:t>The </a:t>
            </a:r>
            <a:r>
              <a:rPr lang="en-CA" sz="2400" b="1" dirty="0">
                <a:solidFill>
                  <a:srgbClr val="297ED4"/>
                </a:solidFill>
                <a:effectLst/>
              </a:rPr>
              <a:t>range </a:t>
            </a:r>
            <a:r>
              <a:rPr lang="en-CA" sz="2400" dirty="0">
                <a:effectLst/>
              </a:rPr>
              <a:t>is the difference between the maximum and minimum values in the dataset. It provides a simple measure of how widely the data is spread.</a:t>
            </a:r>
          </a:p>
          <a:p>
            <a:endParaRPr lang="en-CA" sz="2400" dirty="0"/>
          </a:p>
          <a:p>
            <a:r>
              <a:rPr lang="en-CA" sz="2400" b="1" dirty="0">
                <a:effectLst/>
              </a:rPr>
              <a:t>Example: </a:t>
            </a:r>
          </a:p>
          <a:p>
            <a:r>
              <a:rPr lang="en-CA" sz="2400" dirty="0">
                <a:effectLst/>
              </a:rPr>
              <a:t>Let’s have this dataset: [78, 85, 92, 78, 88, 95, 82, 88, 90, 78]</a:t>
            </a:r>
          </a:p>
          <a:p>
            <a:endParaRPr lang="en-CA" sz="2400" dirty="0"/>
          </a:p>
          <a:p>
            <a:r>
              <a:rPr lang="en-CA" sz="2400" b="1" dirty="0">
                <a:effectLst/>
              </a:rPr>
              <a:t>Range Calculation: </a:t>
            </a:r>
            <a:endParaRPr lang="en-CA" sz="2400" dirty="0">
              <a:effectLst/>
            </a:endParaRPr>
          </a:p>
          <a:p>
            <a:pPr marL="342900" indent="-342900">
              <a:buFont typeface="Wingdings" pitchFamily="2" charset="2"/>
              <a:buChar char="Ø"/>
            </a:pPr>
            <a:r>
              <a:rPr lang="en-CA" sz="2000" dirty="0">
                <a:effectLst/>
              </a:rPr>
              <a:t>To calculate the range, you subtract the smallest value from the largest value.</a:t>
            </a:r>
          </a:p>
          <a:p>
            <a:endParaRPr lang="en-CA" sz="2000" dirty="0">
              <a:effectLst/>
            </a:endParaRPr>
          </a:p>
          <a:p>
            <a:pPr marL="342900" indent="-342900">
              <a:buFont typeface="Wingdings" pitchFamily="2" charset="2"/>
              <a:buChar char="Ø"/>
            </a:pPr>
            <a:r>
              <a:rPr lang="en-CA" sz="2000" dirty="0">
                <a:effectLst/>
              </a:rPr>
              <a:t>Largest value = 95,  Smallest value = 78</a:t>
            </a:r>
          </a:p>
          <a:p>
            <a:endParaRPr lang="en-CA" sz="2000" dirty="0">
              <a:effectLst/>
            </a:endParaRPr>
          </a:p>
          <a:p>
            <a:pPr marL="342900" indent="-342900">
              <a:buFont typeface="Wingdings" pitchFamily="2" charset="2"/>
              <a:buChar char="Ø"/>
            </a:pPr>
            <a:r>
              <a:rPr lang="en-CA" sz="2000" dirty="0">
                <a:effectLst/>
              </a:rPr>
              <a:t>Range = Largest value -Smallest value = 95 -78 = 17</a:t>
            </a:r>
          </a:p>
          <a:p>
            <a:endParaRPr lang="en-CA" sz="2000" dirty="0">
              <a:effectLst/>
            </a:endParaRPr>
          </a:p>
          <a:p>
            <a:pPr marL="342900" indent="-342900">
              <a:buFont typeface="Wingdings" pitchFamily="2" charset="2"/>
              <a:buChar char="Ø"/>
            </a:pPr>
            <a:r>
              <a:rPr lang="en-CA" sz="2000" dirty="0">
                <a:effectLst/>
              </a:rPr>
              <a:t>So, for the given dataset, </a:t>
            </a:r>
            <a:r>
              <a:rPr lang="en-CA" sz="2400" b="1" dirty="0">
                <a:effectLst/>
              </a:rPr>
              <a:t>Range = 17</a:t>
            </a:r>
          </a:p>
        </p:txBody>
      </p:sp>
      <p:sp>
        <p:nvSpPr>
          <p:cNvPr id="2" name="Footer Placeholder 1">
            <a:extLst>
              <a:ext uri="{FF2B5EF4-FFF2-40B4-BE49-F238E27FC236}">
                <a16:creationId xmlns:a16="http://schemas.microsoft.com/office/drawing/2014/main" id="{3C88C833-7B4A-B4F0-30C0-FA24DD02668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10167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8" y="1395127"/>
            <a:ext cx="10820435" cy="4401205"/>
          </a:xfrm>
          <a:prstGeom prst="rect">
            <a:avLst/>
          </a:prstGeom>
          <a:noFill/>
        </p:spPr>
        <p:txBody>
          <a:bodyPr wrap="square">
            <a:spAutoFit/>
          </a:bodyPr>
          <a:lstStyle/>
          <a:p>
            <a:r>
              <a:rPr lang="en-CA" sz="2000" b="1" dirty="0">
                <a:solidFill>
                  <a:srgbClr val="297ED4"/>
                </a:solidFill>
                <a:effectLst/>
              </a:rPr>
              <a:t>IQR </a:t>
            </a:r>
            <a:r>
              <a:rPr lang="en-CA" sz="2000" dirty="0">
                <a:effectLst/>
              </a:rPr>
              <a:t>is the range between the first quartile (25th percentile) and the third quartile (75th percentile) of the data. It measures the spread of the middle 50% of the dataset, providing a robust measure less affected by outliers.</a:t>
            </a:r>
          </a:p>
          <a:p>
            <a:endParaRPr lang="en-CA" sz="2000" b="1" dirty="0">
              <a:effectLst/>
            </a:endParaRPr>
          </a:p>
          <a:p>
            <a:r>
              <a:rPr lang="en-CA" sz="2000" b="1" dirty="0">
                <a:effectLst/>
              </a:rPr>
              <a:t>Example:</a:t>
            </a:r>
            <a:endParaRPr lang="en-CA" sz="2000" dirty="0">
              <a:effectLst/>
            </a:endParaRPr>
          </a:p>
          <a:p>
            <a:r>
              <a:rPr lang="en-CA" sz="2000" dirty="0">
                <a:effectLst/>
              </a:rPr>
              <a:t>Let's calculate IQR for the dataset of exam scores: [78, 85, 92, 78, 88, 95, 82, 88, 90, 78]</a:t>
            </a:r>
          </a:p>
          <a:p>
            <a:r>
              <a:rPr lang="en-CA" sz="2000" b="1" dirty="0">
                <a:effectLst/>
              </a:rPr>
              <a:t>Step 1: Order the Data </a:t>
            </a:r>
            <a:endParaRPr lang="en-CA" sz="2000" dirty="0">
              <a:effectLst/>
            </a:endParaRPr>
          </a:p>
          <a:p>
            <a:r>
              <a:rPr lang="en-CA" sz="2000" dirty="0">
                <a:effectLst/>
              </a:rPr>
              <a:t>First, you need to order the data in ascending order: [78, 78, 78, 82, 85, 88, 88, 90, 92, 95]</a:t>
            </a:r>
          </a:p>
          <a:p>
            <a:r>
              <a:rPr lang="en-CA" sz="2000" b="1" dirty="0">
                <a:effectLst/>
              </a:rPr>
              <a:t>Step 2: Calculate Quartiles</a:t>
            </a:r>
            <a:endParaRPr lang="en-CA" sz="2000" dirty="0">
              <a:effectLst/>
            </a:endParaRPr>
          </a:p>
          <a:p>
            <a:r>
              <a:rPr lang="en-CA" sz="2000" dirty="0">
                <a:effectLst/>
              </a:rPr>
              <a:t>Find the median (Q2): (85 + 88) / 2 = 86.5 (average of the 5th and 6th values)</a:t>
            </a:r>
          </a:p>
          <a:p>
            <a:r>
              <a:rPr lang="en-CA" sz="2000" dirty="0">
                <a:effectLst/>
              </a:rPr>
              <a:t>Find the lower quartile (Q1), which is the median of the lower half: </a:t>
            </a:r>
            <a:r>
              <a:rPr lang="en-CA" sz="2000" dirty="0"/>
              <a:t> </a:t>
            </a:r>
            <a:r>
              <a:rPr lang="en-CA" sz="2000" dirty="0">
                <a:effectLst/>
              </a:rPr>
              <a:t>78</a:t>
            </a:r>
          </a:p>
          <a:p>
            <a:r>
              <a:rPr lang="en-CA" sz="2000" dirty="0">
                <a:effectLst/>
              </a:rPr>
              <a:t>Find the upper quartile (Q3), which is the median of the upper half: 90</a:t>
            </a:r>
          </a:p>
          <a:p>
            <a:r>
              <a:rPr lang="en-CA" sz="2000" b="1" dirty="0">
                <a:effectLst/>
              </a:rPr>
              <a:t>Step 3: Calculate IQR </a:t>
            </a:r>
            <a:endParaRPr lang="en-CA" sz="2000" dirty="0">
              <a:effectLst/>
            </a:endParaRPr>
          </a:p>
          <a:p>
            <a:r>
              <a:rPr lang="en-CA" sz="2000" dirty="0">
                <a:effectLst/>
              </a:rPr>
              <a:t>IQR = Q3 - Q1 = 90 - 78 = 12</a:t>
            </a:r>
          </a:p>
        </p:txBody>
      </p:sp>
      <p:pic>
        <p:nvPicPr>
          <p:cNvPr id="9" name="Picture 8">
            <a:extLst>
              <a:ext uri="{FF2B5EF4-FFF2-40B4-BE49-F238E27FC236}">
                <a16:creationId xmlns:a16="http://schemas.microsoft.com/office/drawing/2014/main" id="{080C4644-3D3E-8FAB-6F7A-8A54C2DF2861}"/>
              </a:ext>
            </a:extLst>
          </p:cNvPr>
          <p:cNvPicPr>
            <a:picLocks noChangeAspect="1"/>
          </p:cNvPicPr>
          <p:nvPr/>
        </p:nvPicPr>
        <p:blipFill>
          <a:blip r:embed="rId2"/>
          <a:stretch>
            <a:fillRect/>
          </a:stretch>
        </p:blipFill>
        <p:spPr>
          <a:xfrm>
            <a:off x="7580790" y="5023343"/>
            <a:ext cx="4448452" cy="1482817"/>
          </a:xfrm>
          <a:prstGeom prst="rect">
            <a:avLst/>
          </a:prstGeom>
        </p:spPr>
      </p:pic>
      <p:sp>
        <p:nvSpPr>
          <p:cNvPr id="2" name="Footer Placeholder 1">
            <a:extLst>
              <a:ext uri="{FF2B5EF4-FFF2-40B4-BE49-F238E27FC236}">
                <a16:creationId xmlns:a16="http://schemas.microsoft.com/office/drawing/2014/main" id="{4DBFE82E-7FE3-E14D-8515-CD41EF6D25B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45190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9" y="1395127"/>
            <a:ext cx="8112462" cy="3477875"/>
          </a:xfrm>
          <a:prstGeom prst="rect">
            <a:avLst/>
          </a:prstGeom>
          <a:noFill/>
        </p:spPr>
        <p:txBody>
          <a:bodyPr wrap="square">
            <a:spAutoFit/>
          </a:bodyPr>
          <a:lstStyle/>
          <a:p>
            <a:r>
              <a:rPr lang="en-CA" sz="2000" b="1" dirty="0">
                <a:effectLst/>
              </a:rPr>
              <a:t>Example:</a:t>
            </a:r>
          </a:p>
          <a:p>
            <a:r>
              <a:rPr lang="en-CA" sz="2000" dirty="0"/>
              <a:t>Find the following for the “Salary” column of the “</a:t>
            </a:r>
            <a:r>
              <a:rPr lang="en-CA" sz="2000" dirty="0" err="1"/>
              <a:t>Employee_Salary</a:t>
            </a:r>
            <a:r>
              <a:rPr lang="en-CA" sz="2000" dirty="0"/>
              <a:t>” dataset </a:t>
            </a:r>
          </a:p>
          <a:p>
            <a:endParaRPr lang="en-CA" sz="2000" dirty="0"/>
          </a:p>
          <a:p>
            <a:endParaRPr lang="en-CA" sz="2000" dirty="0"/>
          </a:p>
          <a:p>
            <a:r>
              <a:rPr lang="en-CA" sz="2000" dirty="0"/>
              <a:t>Min</a:t>
            </a:r>
          </a:p>
          <a:p>
            <a:r>
              <a:rPr lang="en-CA" sz="2000" dirty="0"/>
              <a:t>Max</a:t>
            </a:r>
          </a:p>
          <a:p>
            <a:r>
              <a:rPr lang="en-CA" sz="2000" dirty="0"/>
              <a:t>Q1</a:t>
            </a:r>
          </a:p>
          <a:p>
            <a:r>
              <a:rPr lang="en-CA" sz="2000" dirty="0"/>
              <a:t>Median or Q2</a:t>
            </a:r>
          </a:p>
          <a:p>
            <a:r>
              <a:rPr lang="en-CA" sz="2000" dirty="0"/>
              <a:t>Q3</a:t>
            </a:r>
          </a:p>
          <a:p>
            <a:r>
              <a:rPr lang="en-CA" sz="2000" dirty="0"/>
              <a:t>IQR </a:t>
            </a:r>
            <a:r>
              <a:rPr lang="en-CA" sz="2000" dirty="0">
                <a:effectLst/>
              </a:rPr>
              <a:t> </a:t>
            </a:r>
          </a:p>
          <a:p>
            <a:endParaRPr lang="en-CA" sz="2000" b="1" dirty="0">
              <a:effectLst/>
            </a:endParaRPr>
          </a:p>
        </p:txBody>
      </p:sp>
      <p:graphicFrame>
        <p:nvGraphicFramePr>
          <p:cNvPr id="3" name="Table 2">
            <a:extLst>
              <a:ext uri="{FF2B5EF4-FFF2-40B4-BE49-F238E27FC236}">
                <a16:creationId xmlns:a16="http://schemas.microsoft.com/office/drawing/2014/main" id="{518D69B0-45A1-ED86-698A-552489B0A562}"/>
              </a:ext>
            </a:extLst>
          </p:cNvPr>
          <p:cNvGraphicFramePr>
            <a:graphicFrameLocks noGrp="1"/>
          </p:cNvGraphicFramePr>
          <p:nvPr>
            <p:extLst>
              <p:ext uri="{D42A27DB-BD31-4B8C-83A1-F6EECF244321}">
                <p14:modId xmlns:p14="http://schemas.microsoft.com/office/powerpoint/2010/main" val="2594387526"/>
              </p:ext>
            </p:extLst>
          </p:nvPr>
        </p:nvGraphicFramePr>
        <p:xfrm>
          <a:off x="9992339" y="1977075"/>
          <a:ext cx="807205" cy="4351347"/>
        </p:xfrm>
        <a:graphic>
          <a:graphicData uri="http://schemas.openxmlformats.org/drawingml/2006/table">
            <a:tbl>
              <a:tblPr>
                <a:tableStyleId>{5C22544A-7EE6-4342-B048-85BDC9FD1C3A}</a:tableStyleId>
              </a:tblPr>
              <a:tblGrid>
                <a:gridCol w="807205">
                  <a:extLst>
                    <a:ext uri="{9D8B030D-6E8A-4147-A177-3AD203B41FA5}">
                      <a16:colId xmlns:a16="http://schemas.microsoft.com/office/drawing/2014/main" val="147833565"/>
                    </a:ext>
                  </a:extLst>
                </a:gridCol>
              </a:tblGrid>
              <a:tr h="189189">
                <a:tc>
                  <a:txBody>
                    <a:bodyPr/>
                    <a:lstStyle/>
                    <a:p>
                      <a:pPr algn="ctr" fontAlgn="t"/>
                      <a:r>
                        <a:rPr lang="en-CA" sz="1100" u="none" strike="noStrike" dirty="0">
                          <a:effectLst/>
                        </a:rPr>
                        <a:t>Salary</a:t>
                      </a:r>
                      <a:endParaRPr lang="en-CA" sz="1100" b="1" i="0" u="none" strike="noStrike" dirty="0">
                        <a:solidFill>
                          <a:srgbClr val="000000"/>
                        </a:solidFill>
                        <a:effectLst/>
                        <a:latin typeface="Calibri" panose="020F0502020204030204" pitchFamily="34" charset="0"/>
                      </a:endParaRPr>
                    </a:p>
                  </a:txBody>
                  <a:tcPr marL="9459" marR="9459" marT="9459" marB="0"/>
                </a:tc>
                <a:extLst>
                  <a:ext uri="{0D108BD9-81ED-4DB2-BD59-A6C34878D82A}">
                    <a16:rowId xmlns:a16="http://schemas.microsoft.com/office/drawing/2014/main" val="1529881623"/>
                  </a:ext>
                </a:extLst>
              </a:tr>
              <a:tr h="189189">
                <a:tc>
                  <a:txBody>
                    <a:bodyPr/>
                    <a:lstStyle/>
                    <a:p>
                      <a:pPr algn="r" fontAlgn="b"/>
                      <a:r>
                        <a:rPr lang="en-CA" sz="1100" u="none" strike="noStrike">
                          <a:effectLst/>
                        </a:rPr>
                        <a:t>30000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40244256"/>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160478284"/>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702505207"/>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139280103"/>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4005231102"/>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80227301"/>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269024680"/>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4022179540"/>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227852766"/>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241501965"/>
                  </a:ext>
                </a:extLst>
              </a:tr>
              <a:tr h="189189">
                <a:tc>
                  <a:txBody>
                    <a:bodyPr/>
                    <a:lstStyle/>
                    <a:p>
                      <a:pPr algn="r" fontAlgn="b"/>
                      <a:r>
                        <a:rPr lang="en-CA" sz="1100" u="none" strike="noStrike">
                          <a:effectLst/>
                        </a:rPr>
                        <a:t>45000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981051784"/>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2804291465"/>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647467379"/>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981473780"/>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237877066"/>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327119713"/>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410281212"/>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2783768231"/>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2967483264"/>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730009173"/>
                  </a:ext>
                </a:extLst>
              </a:tr>
              <a:tr h="189189">
                <a:tc>
                  <a:txBody>
                    <a:bodyPr/>
                    <a:lstStyle/>
                    <a:p>
                      <a:pPr algn="r" fontAlgn="b"/>
                      <a:r>
                        <a:rPr lang="en-CA" sz="1100" u="none" strike="noStrike">
                          <a:effectLst/>
                        </a:rPr>
                        <a:t>45000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404420455"/>
                  </a:ext>
                </a:extLst>
              </a:tr>
              <a:tr h="189189">
                <a:tc>
                  <a:txBody>
                    <a:bodyPr/>
                    <a:lstStyle/>
                    <a:p>
                      <a:pPr algn="r" fontAlgn="b"/>
                      <a:r>
                        <a:rPr lang="en-CA" sz="1100" u="none" strike="noStrike" dirty="0">
                          <a:effectLst/>
                        </a:rPr>
                        <a:t>45000</a:t>
                      </a:r>
                      <a:endParaRPr lang="en-CA" sz="1100" b="0" i="0" u="none" strike="noStrike" dirty="0">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874911736"/>
                  </a:ext>
                </a:extLst>
              </a:tr>
            </a:tbl>
          </a:graphicData>
        </a:graphic>
      </p:graphicFrame>
      <p:sp>
        <p:nvSpPr>
          <p:cNvPr id="10" name="TextBox 9">
            <a:extLst>
              <a:ext uri="{FF2B5EF4-FFF2-40B4-BE49-F238E27FC236}">
                <a16:creationId xmlns:a16="http://schemas.microsoft.com/office/drawing/2014/main" id="{0F154ABF-4FC4-977E-0B3B-D73CE34E02C7}"/>
              </a:ext>
            </a:extLst>
          </p:cNvPr>
          <p:cNvSpPr txBox="1"/>
          <p:nvPr/>
        </p:nvSpPr>
        <p:spPr>
          <a:xfrm>
            <a:off x="4100313" y="2894486"/>
            <a:ext cx="1463087" cy="1323439"/>
          </a:xfrm>
          <a:prstGeom prst="rect">
            <a:avLst/>
          </a:prstGeom>
          <a:noFill/>
        </p:spPr>
        <p:txBody>
          <a:bodyPr wrap="square">
            <a:spAutoFit/>
          </a:bodyPr>
          <a:lstStyle/>
          <a:p>
            <a:r>
              <a:rPr lang="en-CA" sz="2000" b="1" dirty="0">
                <a:effectLst/>
              </a:rPr>
              <a:t>Manual</a:t>
            </a:r>
          </a:p>
          <a:p>
            <a:endParaRPr lang="en-CA" sz="2000" b="1" dirty="0"/>
          </a:p>
          <a:p>
            <a:endParaRPr lang="en-CA" sz="2000" dirty="0"/>
          </a:p>
          <a:p>
            <a:endParaRPr lang="en-CA" sz="2000" dirty="0"/>
          </a:p>
        </p:txBody>
      </p:sp>
      <p:sp>
        <p:nvSpPr>
          <p:cNvPr id="2" name="Footer Placeholder 1">
            <a:extLst>
              <a:ext uri="{FF2B5EF4-FFF2-40B4-BE49-F238E27FC236}">
                <a16:creationId xmlns:a16="http://schemas.microsoft.com/office/drawing/2014/main" id="{5955B53B-5913-A25A-DED2-217EF2F1BAE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59562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9" y="1395127"/>
            <a:ext cx="8112462" cy="1323439"/>
          </a:xfrm>
          <a:prstGeom prst="rect">
            <a:avLst/>
          </a:prstGeom>
          <a:noFill/>
        </p:spPr>
        <p:txBody>
          <a:bodyPr wrap="square">
            <a:spAutoFit/>
          </a:bodyPr>
          <a:lstStyle/>
          <a:p>
            <a:r>
              <a:rPr lang="en-CA" sz="2000" b="1" dirty="0">
                <a:effectLst/>
              </a:rPr>
              <a:t>Example:</a:t>
            </a:r>
          </a:p>
          <a:p>
            <a:r>
              <a:rPr lang="en-CA" sz="2000" dirty="0"/>
              <a:t>Find the following for the “Salary” field of the “</a:t>
            </a:r>
            <a:r>
              <a:rPr lang="en-CA" sz="2000" dirty="0" err="1"/>
              <a:t>Employee_Salary</a:t>
            </a:r>
            <a:r>
              <a:rPr lang="en-CA" sz="2000" dirty="0"/>
              <a:t>” dataset </a:t>
            </a:r>
          </a:p>
          <a:p>
            <a:endParaRPr lang="en-CA" sz="2000" dirty="0"/>
          </a:p>
          <a:p>
            <a:endParaRPr lang="en-CA" sz="2000" dirty="0"/>
          </a:p>
        </p:txBody>
      </p:sp>
      <p:sp>
        <p:nvSpPr>
          <p:cNvPr id="9" name="TextBox 8">
            <a:extLst>
              <a:ext uri="{FF2B5EF4-FFF2-40B4-BE49-F238E27FC236}">
                <a16:creationId xmlns:a16="http://schemas.microsoft.com/office/drawing/2014/main" id="{DAAEADE9-B6E6-72BE-3EE4-610C26FF3FBB}"/>
              </a:ext>
            </a:extLst>
          </p:cNvPr>
          <p:cNvSpPr txBox="1"/>
          <p:nvPr/>
        </p:nvSpPr>
        <p:spPr>
          <a:xfrm>
            <a:off x="765208" y="2660068"/>
            <a:ext cx="3393612" cy="3508653"/>
          </a:xfrm>
          <a:prstGeom prst="rect">
            <a:avLst/>
          </a:prstGeom>
          <a:noFill/>
        </p:spPr>
        <p:txBody>
          <a:bodyPr wrap="square">
            <a:spAutoFit/>
          </a:bodyPr>
          <a:lstStyle/>
          <a:p>
            <a:r>
              <a:rPr lang="en-CA" sz="2000" b="1" dirty="0">
                <a:effectLst/>
              </a:rPr>
              <a:t>Microsoft Excel</a:t>
            </a:r>
            <a:endParaRPr lang="en-CA" sz="2000" dirty="0"/>
          </a:p>
          <a:p>
            <a:endParaRPr lang="en-CA" sz="2000" dirty="0"/>
          </a:p>
          <a:p>
            <a:r>
              <a:rPr lang="en-CA" dirty="0"/>
              <a:t>Min = MIN(G2:G374)</a:t>
            </a:r>
          </a:p>
          <a:p>
            <a:r>
              <a:rPr lang="en-CA" dirty="0"/>
              <a:t>Max = Max(G2:G374)</a:t>
            </a:r>
          </a:p>
          <a:p>
            <a:r>
              <a:rPr lang="en-CA" dirty="0"/>
              <a:t>Mean = AVERAGE(G2:G374)</a:t>
            </a:r>
          </a:p>
          <a:p>
            <a:r>
              <a:rPr lang="en-CA" dirty="0"/>
              <a:t>Median = MEDIAN(G2:G374)</a:t>
            </a:r>
          </a:p>
          <a:p>
            <a:r>
              <a:rPr lang="en-CA" dirty="0"/>
              <a:t>Mode = MODE.SNGL(G2:G374)</a:t>
            </a:r>
          </a:p>
          <a:p>
            <a:endParaRPr lang="en-CA" dirty="0"/>
          </a:p>
          <a:p>
            <a:r>
              <a:rPr lang="en-CA" dirty="0"/>
              <a:t>Q1 = PERCENTILE(G2:G374, 0.25)</a:t>
            </a:r>
          </a:p>
          <a:p>
            <a:r>
              <a:rPr lang="en-CA" dirty="0"/>
              <a:t>Q3 = PERCENTILE(G2:G374, 0.75)</a:t>
            </a:r>
          </a:p>
          <a:p>
            <a:r>
              <a:rPr lang="en-CA" dirty="0"/>
              <a:t>IQR = Q3 – Q1</a:t>
            </a:r>
          </a:p>
          <a:p>
            <a:endParaRPr lang="en-CA" sz="2000" dirty="0"/>
          </a:p>
        </p:txBody>
      </p:sp>
      <p:sp>
        <p:nvSpPr>
          <p:cNvPr id="10" name="TextBox 9">
            <a:extLst>
              <a:ext uri="{FF2B5EF4-FFF2-40B4-BE49-F238E27FC236}">
                <a16:creationId xmlns:a16="http://schemas.microsoft.com/office/drawing/2014/main" id="{47FDD2B7-7C75-DFE5-103C-EF5629D7E929}"/>
              </a:ext>
            </a:extLst>
          </p:cNvPr>
          <p:cNvSpPr txBox="1"/>
          <p:nvPr/>
        </p:nvSpPr>
        <p:spPr>
          <a:xfrm>
            <a:off x="4974995" y="2660068"/>
            <a:ext cx="5021259" cy="2923877"/>
          </a:xfrm>
          <a:prstGeom prst="rect">
            <a:avLst/>
          </a:prstGeom>
          <a:noFill/>
        </p:spPr>
        <p:txBody>
          <a:bodyPr wrap="square">
            <a:spAutoFit/>
          </a:bodyPr>
          <a:lstStyle/>
          <a:p>
            <a:r>
              <a:rPr lang="en-CA" sz="2000" b="1" dirty="0">
                <a:effectLst/>
              </a:rPr>
              <a:t>Python</a:t>
            </a:r>
          </a:p>
          <a:p>
            <a:endParaRPr lang="en-CA" sz="2000" b="1" dirty="0"/>
          </a:p>
          <a:p>
            <a:r>
              <a:rPr lang="en-CA" sz="1600" b="0" dirty="0" err="1">
                <a:solidFill>
                  <a:srgbClr val="9CDCFE"/>
                </a:solidFill>
                <a:effectLst/>
                <a:latin typeface="Menlo" panose="020B0609030804020204" pitchFamily="49" charset="0"/>
              </a:rPr>
              <a:t>salary_min</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min</a:t>
            </a:r>
            <a:r>
              <a:rPr lang="en-CA" sz="1600" b="0" dirty="0">
                <a:solidFill>
                  <a:srgbClr val="D4D4D4"/>
                </a:solidFill>
                <a:effectLst/>
                <a:latin typeface="Menlo" panose="020B0609030804020204" pitchFamily="49" charset="0"/>
              </a:rPr>
              <a:t>() </a:t>
            </a:r>
          </a:p>
          <a:p>
            <a:r>
              <a:rPr lang="en-CA" sz="1600" b="0" dirty="0" err="1">
                <a:solidFill>
                  <a:srgbClr val="9CDCFE"/>
                </a:solidFill>
                <a:effectLst/>
                <a:latin typeface="Menlo" panose="020B0609030804020204" pitchFamily="49" charset="0"/>
              </a:rPr>
              <a:t>salary_max</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max</a:t>
            </a:r>
            <a:r>
              <a:rPr lang="en-CA" sz="1600" b="0" dirty="0">
                <a:solidFill>
                  <a:srgbClr val="D4D4D4"/>
                </a:solidFill>
                <a:effectLst/>
                <a:latin typeface="Menlo" panose="020B0609030804020204" pitchFamily="49" charset="0"/>
              </a:rPr>
              <a:t>()</a:t>
            </a:r>
          </a:p>
          <a:p>
            <a:r>
              <a:rPr lang="en-CA" sz="1600" b="0" dirty="0" err="1">
                <a:solidFill>
                  <a:srgbClr val="9CDCFE"/>
                </a:solidFill>
                <a:effectLst/>
                <a:latin typeface="Menlo" panose="020B0609030804020204" pitchFamily="49" charset="0"/>
              </a:rPr>
              <a:t>salary_mean</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mean</a:t>
            </a:r>
            <a:r>
              <a:rPr lang="en-CA" sz="1600" b="0" dirty="0">
                <a:solidFill>
                  <a:srgbClr val="D4D4D4"/>
                </a:solidFill>
                <a:effectLst/>
                <a:latin typeface="Menlo" panose="020B0609030804020204" pitchFamily="49" charset="0"/>
              </a:rPr>
              <a:t>()</a:t>
            </a:r>
          </a:p>
          <a:p>
            <a:r>
              <a:rPr lang="en-CA" sz="1600" b="0" dirty="0" err="1">
                <a:solidFill>
                  <a:srgbClr val="9CDCFE"/>
                </a:solidFill>
                <a:effectLst/>
                <a:latin typeface="Menlo" panose="020B0609030804020204" pitchFamily="49" charset="0"/>
              </a:rPr>
              <a:t>salary_median</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median</a:t>
            </a:r>
            <a:r>
              <a:rPr lang="en-CA" sz="1600" b="0" dirty="0">
                <a:solidFill>
                  <a:srgbClr val="D4D4D4"/>
                </a:solidFill>
                <a:effectLst/>
                <a:latin typeface="Menlo" panose="020B0609030804020204" pitchFamily="49" charset="0"/>
              </a:rPr>
              <a:t>()</a:t>
            </a:r>
          </a:p>
          <a:p>
            <a:r>
              <a:rPr lang="en-CA" sz="1600" b="0" dirty="0" err="1">
                <a:solidFill>
                  <a:srgbClr val="9CDCFE"/>
                </a:solidFill>
                <a:effectLst/>
                <a:latin typeface="Menlo" panose="020B0609030804020204" pitchFamily="49" charset="0"/>
              </a:rPr>
              <a:t>salary_mode</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mode</a:t>
            </a:r>
            <a:r>
              <a:rPr lang="en-CA" sz="1600" b="0" dirty="0">
                <a:solidFill>
                  <a:srgbClr val="D4D4D4"/>
                </a:solidFill>
                <a:effectLst/>
                <a:latin typeface="Menlo" panose="020B0609030804020204" pitchFamily="49" charset="0"/>
              </a:rPr>
              <a:t>()</a:t>
            </a:r>
          </a:p>
          <a:p>
            <a:br>
              <a:rPr lang="en-CA" sz="1600" b="0" dirty="0">
                <a:solidFill>
                  <a:srgbClr val="D4D4D4"/>
                </a:solidFill>
                <a:effectLst/>
                <a:latin typeface="Menlo" panose="020B0609030804020204" pitchFamily="49" charset="0"/>
              </a:rPr>
            </a:br>
            <a:r>
              <a:rPr lang="en-CA" sz="1600" b="0" dirty="0">
                <a:solidFill>
                  <a:srgbClr val="4FC1FF"/>
                </a:solidFill>
                <a:effectLst/>
                <a:latin typeface="Menlo" panose="020B0609030804020204" pitchFamily="49" charset="0"/>
              </a:rPr>
              <a:t>Q1</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quantile</a:t>
            </a:r>
            <a:r>
              <a:rPr lang="en-CA" sz="1600" b="0" dirty="0">
                <a:solidFill>
                  <a:srgbClr val="D4D4D4"/>
                </a:solidFill>
                <a:effectLst/>
                <a:latin typeface="Menlo" panose="020B0609030804020204" pitchFamily="49" charset="0"/>
              </a:rPr>
              <a:t>(</a:t>
            </a:r>
            <a:r>
              <a:rPr lang="en-CA" sz="1600" b="0" dirty="0">
                <a:solidFill>
                  <a:srgbClr val="B5CEA8"/>
                </a:solidFill>
                <a:effectLst/>
                <a:latin typeface="Menlo" panose="020B0609030804020204" pitchFamily="49" charset="0"/>
              </a:rPr>
              <a:t>0.25</a:t>
            </a:r>
            <a:r>
              <a:rPr lang="en-CA" sz="1600" b="0" dirty="0">
                <a:solidFill>
                  <a:srgbClr val="D4D4D4"/>
                </a:solidFill>
                <a:effectLst/>
                <a:latin typeface="Menlo" panose="020B0609030804020204" pitchFamily="49" charset="0"/>
              </a:rPr>
              <a:t>)</a:t>
            </a:r>
          </a:p>
          <a:p>
            <a:r>
              <a:rPr lang="en-CA" sz="1600" b="0" dirty="0">
                <a:solidFill>
                  <a:srgbClr val="4FC1FF"/>
                </a:solidFill>
                <a:effectLst/>
                <a:latin typeface="Menlo" panose="020B0609030804020204" pitchFamily="49" charset="0"/>
              </a:rPr>
              <a:t>Q3</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quantile</a:t>
            </a:r>
            <a:r>
              <a:rPr lang="en-CA" sz="1600" b="0" dirty="0">
                <a:solidFill>
                  <a:srgbClr val="D4D4D4"/>
                </a:solidFill>
                <a:effectLst/>
                <a:latin typeface="Menlo" panose="020B0609030804020204" pitchFamily="49" charset="0"/>
              </a:rPr>
              <a:t>(</a:t>
            </a:r>
            <a:r>
              <a:rPr lang="en-CA" sz="1600" b="0" dirty="0">
                <a:solidFill>
                  <a:srgbClr val="B5CEA8"/>
                </a:solidFill>
                <a:effectLst/>
                <a:latin typeface="Menlo" panose="020B0609030804020204" pitchFamily="49" charset="0"/>
              </a:rPr>
              <a:t>0.75</a:t>
            </a:r>
            <a:r>
              <a:rPr lang="en-CA" sz="1600" b="0" dirty="0">
                <a:solidFill>
                  <a:srgbClr val="D4D4D4"/>
                </a:solidFill>
                <a:effectLst/>
                <a:latin typeface="Menlo" panose="020B0609030804020204" pitchFamily="49" charset="0"/>
              </a:rPr>
              <a:t>)</a:t>
            </a:r>
          </a:p>
          <a:p>
            <a:r>
              <a:rPr lang="en-CA" sz="1600" b="0" dirty="0">
                <a:solidFill>
                  <a:srgbClr val="4FC1FF"/>
                </a:solidFill>
                <a:effectLst/>
                <a:latin typeface="Menlo" panose="020B0609030804020204" pitchFamily="49" charset="0"/>
              </a:rPr>
              <a:t>IQR</a:t>
            </a:r>
            <a:r>
              <a:rPr lang="en-CA" sz="1600" b="0" dirty="0">
                <a:solidFill>
                  <a:srgbClr val="D4D4D4"/>
                </a:solidFill>
                <a:effectLst/>
                <a:latin typeface="Menlo" panose="020B0609030804020204" pitchFamily="49" charset="0"/>
              </a:rPr>
              <a:t> = </a:t>
            </a:r>
            <a:r>
              <a:rPr lang="en-CA" sz="1600" b="0" dirty="0">
                <a:solidFill>
                  <a:srgbClr val="4FC1FF"/>
                </a:solidFill>
                <a:effectLst/>
                <a:latin typeface="Menlo" panose="020B0609030804020204" pitchFamily="49" charset="0"/>
              </a:rPr>
              <a:t>Q3</a:t>
            </a:r>
            <a:r>
              <a:rPr lang="en-CA" sz="1600" b="0" dirty="0">
                <a:solidFill>
                  <a:srgbClr val="D4D4D4"/>
                </a:solidFill>
                <a:effectLst/>
                <a:latin typeface="Menlo" panose="020B0609030804020204" pitchFamily="49" charset="0"/>
              </a:rPr>
              <a:t> - </a:t>
            </a:r>
            <a:r>
              <a:rPr lang="en-CA" sz="1600" b="0" dirty="0">
                <a:solidFill>
                  <a:srgbClr val="4FC1FF"/>
                </a:solidFill>
                <a:effectLst/>
                <a:latin typeface="Menlo" panose="020B0609030804020204" pitchFamily="49" charset="0"/>
              </a:rPr>
              <a:t>Q1</a:t>
            </a:r>
            <a:endParaRPr lang="en-CA" sz="1600" b="0" dirty="0">
              <a:solidFill>
                <a:srgbClr val="D4D4D4"/>
              </a:solidFill>
              <a:effectLst/>
              <a:latin typeface="Menlo" panose="020B0609030804020204" pitchFamily="49" charset="0"/>
            </a:endParaRPr>
          </a:p>
        </p:txBody>
      </p:sp>
      <p:sp>
        <p:nvSpPr>
          <p:cNvPr id="2" name="Footer Placeholder 1">
            <a:extLst>
              <a:ext uri="{FF2B5EF4-FFF2-40B4-BE49-F238E27FC236}">
                <a16:creationId xmlns:a16="http://schemas.microsoft.com/office/drawing/2014/main" id="{9757027E-F859-E04B-7325-18CE7DA1F6E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488423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9" y="1395127"/>
            <a:ext cx="8112462" cy="1323439"/>
          </a:xfrm>
          <a:prstGeom prst="rect">
            <a:avLst/>
          </a:prstGeom>
          <a:noFill/>
        </p:spPr>
        <p:txBody>
          <a:bodyPr wrap="square">
            <a:spAutoFit/>
          </a:bodyPr>
          <a:lstStyle/>
          <a:p>
            <a:r>
              <a:rPr lang="en-CA" sz="2000" b="1" dirty="0">
                <a:effectLst/>
              </a:rPr>
              <a:t>Example:</a:t>
            </a:r>
          </a:p>
          <a:p>
            <a:r>
              <a:rPr lang="en-CA" sz="2000" dirty="0"/>
              <a:t>Find the following for the “Salary” field of the “</a:t>
            </a:r>
            <a:r>
              <a:rPr lang="en-CA" sz="2000" dirty="0" err="1"/>
              <a:t>Employee_Salary</a:t>
            </a:r>
            <a:r>
              <a:rPr lang="en-CA" sz="2000" dirty="0"/>
              <a:t>” dataset </a:t>
            </a:r>
          </a:p>
          <a:p>
            <a:endParaRPr lang="en-CA" sz="2000" dirty="0"/>
          </a:p>
          <a:p>
            <a:endParaRPr lang="en-CA" sz="2000" dirty="0"/>
          </a:p>
        </p:txBody>
      </p:sp>
      <p:pic>
        <p:nvPicPr>
          <p:cNvPr id="3" name="Picture 2">
            <a:extLst>
              <a:ext uri="{FF2B5EF4-FFF2-40B4-BE49-F238E27FC236}">
                <a16:creationId xmlns:a16="http://schemas.microsoft.com/office/drawing/2014/main" id="{A4673E3F-AC2A-164E-C0F1-1B54E9C1071A}"/>
              </a:ext>
            </a:extLst>
          </p:cNvPr>
          <p:cNvPicPr>
            <a:picLocks noChangeAspect="1"/>
          </p:cNvPicPr>
          <p:nvPr/>
        </p:nvPicPr>
        <p:blipFill>
          <a:blip r:embed="rId2"/>
          <a:stretch>
            <a:fillRect/>
          </a:stretch>
        </p:blipFill>
        <p:spPr>
          <a:xfrm>
            <a:off x="2071698" y="2772775"/>
            <a:ext cx="8112462" cy="2940675"/>
          </a:xfrm>
          <a:prstGeom prst="rect">
            <a:avLst/>
          </a:prstGeom>
        </p:spPr>
      </p:pic>
      <p:cxnSp>
        <p:nvCxnSpPr>
          <p:cNvPr id="12" name="Straight Arrow Connector 11">
            <a:extLst>
              <a:ext uri="{FF2B5EF4-FFF2-40B4-BE49-F238E27FC236}">
                <a16:creationId xmlns:a16="http://schemas.microsoft.com/office/drawing/2014/main" id="{056528AB-8752-D329-24E5-EBA04AF67224}"/>
              </a:ext>
            </a:extLst>
          </p:cNvPr>
          <p:cNvCxnSpPr>
            <a:cxnSpLocks/>
            <a:endCxn id="14" idx="0"/>
          </p:cNvCxnSpPr>
          <p:nvPr/>
        </p:nvCxnSpPr>
        <p:spPr>
          <a:xfrm flipH="1">
            <a:off x="1312090" y="4370717"/>
            <a:ext cx="1184956" cy="1173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8BBE205-E416-6240-4DA4-9456738EC573}"/>
              </a:ext>
            </a:extLst>
          </p:cNvPr>
          <p:cNvSpPr txBox="1"/>
          <p:nvPr/>
        </p:nvSpPr>
        <p:spPr>
          <a:xfrm>
            <a:off x="681881" y="5544173"/>
            <a:ext cx="1260417" cy="338554"/>
          </a:xfrm>
          <a:prstGeom prst="rect">
            <a:avLst/>
          </a:prstGeom>
          <a:noFill/>
        </p:spPr>
        <p:txBody>
          <a:bodyPr wrap="square" rtlCol="0">
            <a:spAutoFit/>
          </a:bodyPr>
          <a:lstStyle/>
          <a:p>
            <a:r>
              <a:rPr lang="en-US" sz="1600" dirty="0"/>
              <a:t>Min = 30000</a:t>
            </a:r>
          </a:p>
        </p:txBody>
      </p:sp>
      <p:cxnSp>
        <p:nvCxnSpPr>
          <p:cNvPr id="15" name="Straight Arrow Connector 14">
            <a:extLst>
              <a:ext uri="{FF2B5EF4-FFF2-40B4-BE49-F238E27FC236}">
                <a16:creationId xmlns:a16="http://schemas.microsoft.com/office/drawing/2014/main" id="{B90DD1CC-5484-8379-F6A1-B24ECD6A9EC6}"/>
              </a:ext>
            </a:extLst>
          </p:cNvPr>
          <p:cNvCxnSpPr>
            <a:cxnSpLocks/>
          </p:cNvCxnSpPr>
          <p:nvPr/>
        </p:nvCxnSpPr>
        <p:spPr>
          <a:xfrm flipV="1">
            <a:off x="9755504" y="2772775"/>
            <a:ext cx="446410" cy="10702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9C96E3A-9F14-6E1F-D180-4BCAB5155B99}"/>
              </a:ext>
            </a:extLst>
          </p:cNvPr>
          <p:cNvSpPr txBox="1"/>
          <p:nvPr/>
        </p:nvSpPr>
        <p:spPr>
          <a:xfrm>
            <a:off x="10084342" y="2463364"/>
            <a:ext cx="1429996" cy="338554"/>
          </a:xfrm>
          <a:prstGeom prst="rect">
            <a:avLst/>
          </a:prstGeom>
          <a:noFill/>
        </p:spPr>
        <p:txBody>
          <a:bodyPr wrap="square" rtlCol="0">
            <a:spAutoFit/>
          </a:bodyPr>
          <a:lstStyle/>
          <a:p>
            <a:r>
              <a:rPr lang="en-US" sz="1600" dirty="0"/>
              <a:t>Max = 250000</a:t>
            </a:r>
          </a:p>
        </p:txBody>
      </p:sp>
      <p:cxnSp>
        <p:nvCxnSpPr>
          <p:cNvPr id="19" name="Straight Arrow Connector 18">
            <a:extLst>
              <a:ext uri="{FF2B5EF4-FFF2-40B4-BE49-F238E27FC236}">
                <a16:creationId xmlns:a16="http://schemas.microsoft.com/office/drawing/2014/main" id="{211575CB-8896-71BB-4614-BC32CA1E12DA}"/>
              </a:ext>
            </a:extLst>
          </p:cNvPr>
          <p:cNvCxnSpPr>
            <a:cxnSpLocks/>
          </p:cNvCxnSpPr>
          <p:nvPr/>
        </p:nvCxnSpPr>
        <p:spPr>
          <a:xfrm flipH="1" flipV="1">
            <a:off x="2934821" y="2801918"/>
            <a:ext cx="406127" cy="9494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A59E69C-9F65-49D8-0C2D-6035D19C12E1}"/>
              </a:ext>
            </a:extLst>
          </p:cNvPr>
          <p:cNvSpPr txBox="1"/>
          <p:nvPr/>
        </p:nvSpPr>
        <p:spPr>
          <a:xfrm>
            <a:off x="2380360" y="2493597"/>
            <a:ext cx="1345786" cy="338554"/>
          </a:xfrm>
          <a:prstGeom prst="rect">
            <a:avLst/>
          </a:prstGeom>
          <a:noFill/>
        </p:spPr>
        <p:txBody>
          <a:bodyPr wrap="square" rtlCol="0">
            <a:spAutoFit/>
          </a:bodyPr>
          <a:lstStyle/>
          <a:p>
            <a:r>
              <a:rPr lang="en-US" sz="1600" dirty="0"/>
              <a:t>Q1 = 55000</a:t>
            </a:r>
          </a:p>
        </p:txBody>
      </p:sp>
      <p:cxnSp>
        <p:nvCxnSpPr>
          <p:cNvPr id="24" name="Straight Arrow Connector 23">
            <a:extLst>
              <a:ext uri="{FF2B5EF4-FFF2-40B4-BE49-F238E27FC236}">
                <a16:creationId xmlns:a16="http://schemas.microsoft.com/office/drawing/2014/main" id="{DD199B04-0BFF-F265-F31A-40D53353194B}"/>
              </a:ext>
            </a:extLst>
          </p:cNvPr>
          <p:cNvCxnSpPr>
            <a:cxnSpLocks/>
          </p:cNvCxnSpPr>
          <p:nvPr/>
        </p:nvCxnSpPr>
        <p:spPr>
          <a:xfrm flipH="1">
            <a:off x="4252280" y="4631416"/>
            <a:ext cx="386997" cy="1151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094060FA-CDFA-E044-091B-8FA9B4EFCCF5}"/>
              </a:ext>
            </a:extLst>
          </p:cNvPr>
          <p:cNvSpPr txBox="1"/>
          <p:nvPr/>
        </p:nvSpPr>
        <p:spPr>
          <a:xfrm>
            <a:off x="3726146" y="5790701"/>
            <a:ext cx="1630033" cy="338554"/>
          </a:xfrm>
          <a:prstGeom prst="rect">
            <a:avLst/>
          </a:prstGeom>
          <a:noFill/>
        </p:spPr>
        <p:txBody>
          <a:bodyPr wrap="square" rtlCol="0">
            <a:spAutoFit/>
          </a:bodyPr>
          <a:lstStyle/>
          <a:p>
            <a:r>
              <a:rPr lang="en-US" sz="1600" dirty="0"/>
              <a:t>Median = 95000</a:t>
            </a:r>
          </a:p>
        </p:txBody>
      </p:sp>
      <p:cxnSp>
        <p:nvCxnSpPr>
          <p:cNvPr id="28" name="Straight Arrow Connector 27">
            <a:extLst>
              <a:ext uri="{FF2B5EF4-FFF2-40B4-BE49-F238E27FC236}">
                <a16:creationId xmlns:a16="http://schemas.microsoft.com/office/drawing/2014/main" id="{D81F5AC4-6519-0BB4-ADF7-8536458E7629}"/>
              </a:ext>
            </a:extLst>
          </p:cNvPr>
          <p:cNvCxnSpPr>
            <a:cxnSpLocks/>
          </p:cNvCxnSpPr>
          <p:nvPr/>
        </p:nvCxnSpPr>
        <p:spPr>
          <a:xfrm>
            <a:off x="6158494" y="4674376"/>
            <a:ext cx="990974" cy="11781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EC59F532-1BE2-95AF-2CA9-6FEDEEA44424}"/>
              </a:ext>
            </a:extLst>
          </p:cNvPr>
          <p:cNvSpPr txBox="1"/>
          <p:nvPr/>
        </p:nvSpPr>
        <p:spPr>
          <a:xfrm>
            <a:off x="6981314" y="5781038"/>
            <a:ext cx="1242352" cy="338554"/>
          </a:xfrm>
          <a:prstGeom prst="rect">
            <a:avLst/>
          </a:prstGeom>
          <a:noFill/>
        </p:spPr>
        <p:txBody>
          <a:bodyPr wrap="square" rtlCol="0">
            <a:spAutoFit/>
          </a:bodyPr>
          <a:lstStyle/>
          <a:p>
            <a:r>
              <a:rPr lang="en-US" sz="1600" dirty="0"/>
              <a:t>Q3 = 140000</a:t>
            </a:r>
          </a:p>
        </p:txBody>
      </p:sp>
      <p:sp>
        <p:nvSpPr>
          <p:cNvPr id="2" name="Footer Placeholder 1">
            <a:extLst>
              <a:ext uri="{FF2B5EF4-FFF2-40B4-BE49-F238E27FC236}">
                <a16:creationId xmlns:a16="http://schemas.microsoft.com/office/drawing/2014/main" id="{36B9EC96-D0A1-1783-E4AA-97D8EB1FA34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0242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Variance</a:t>
            </a:r>
          </a:p>
        </p:txBody>
      </p:sp>
      <p:sp>
        <p:nvSpPr>
          <p:cNvPr id="6" name="TextBox 5">
            <a:extLst>
              <a:ext uri="{FF2B5EF4-FFF2-40B4-BE49-F238E27FC236}">
                <a16:creationId xmlns:a16="http://schemas.microsoft.com/office/drawing/2014/main" id="{0CA40FD2-6B17-A848-3015-C933BDDD4CA5}"/>
              </a:ext>
            </a:extLst>
          </p:cNvPr>
          <p:cNvSpPr txBox="1"/>
          <p:nvPr/>
        </p:nvSpPr>
        <p:spPr>
          <a:xfrm>
            <a:off x="652835" y="1378659"/>
            <a:ext cx="10772725" cy="1200329"/>
          </a:xfrm>
          <a:prstGeom prst="rect">
            <a:avLst/>
          </a:prstGeom>
          <a:noFill/>
        </p:spPr>
        <p:txBody>
          <a:bodyPr wrap="square">
            <a:spAutoFit/>
          </a:bodyPr>
          <a:lstStyle/>
          <a:p>
            <a:r>
              <a:rPr lang="en-CA" sz="2400" dirty="0">
                <a:effectLst/>
              </a:rPr>
              <a:t>The </a:t>
            </a:r>
            <a:r>
              <a:rPr lang="en-CA" sz="2400" b="1" dirty="0">
                <a:solidFill>
                  <a:srgbClr val="297ED4"/>
                </a:solidFill>
                <a:effectLst/>
              </a:rPr>
              <a:t>variance </a:t>
            </a:r>
            <a:r>
              <a:rPr lang="en-CA" sz="2400" dirty="0">
                <a:effectLst/>
              </a:rPr>
              <a:t>measures how much individual data points deviate from the mean. It involves squaring the differences between each data point and the mean, summing those squares, and then dividing by the number of data points.</a:t>
            </a:r>
          </a:p>
        </p:txBody>
      </p:sp>
      <p:sp>
        <p:nvSpPr>
          <p:cNvPr id="2" name="TextBox 1">
            <a:extLst>
              <a:ext uri="{FF2B5EF4-FFF2-40B4-BE49-F238E27FC236}">
                <a16:creationId xmlns:a16="http://schemas.microsoft.com/office/drawing/2014/main" id="{B5461A09-6157-418D-F956-9C94CF1BC4B4}"/>
              </a:ext>
            </a:extLst>
          </p:cNvPr>
          <p:cNvSpPr txBox="1"/>
          <p:nvPr/>
        </p:nvSpPr>
        <p:spPr>
          <a:xfrm>
            <a:off x="652835" y="2819872"/>
            <a:ext cx="706668" cy="338554"/>
          </a:xfrm>
          <a:prstGeom prst="rect">
            <a:avLst/>
          </a:prstGeom>
          <a:noFill/>
        </p:spPr>
        <p:txBody>
          <a:bodyPr wrap="square" rtlCol="0">
            <a:spAutoFit/>
          </a:bodyPr>
          <a:lstStyle/>
          <a:p>
            <a:r>
              <a:rPr lang="en-US" sz="1600" dirty="0">
                <a:solidFill>
                  <a:schemeClr val="accent1">
                    <a:lumMod val="75000"/>
                  </a:schemeClr>
                </a:solidFill>
              </a:rPr>
              <a:t>Step 1</a:t>
            </a:r>
          </a:p>
        </p:txBody>
      </p:sp>
      <p:graphicFrame>
        <p:nvGraphicFramePr>
          <p:cNvPr id="9" name="Table 8">
            <a:extLst>
              <a:ext uri="{FF2B5EF4-FFF2-40B4-BE49-F238E27FC236}">
                <a16:creationId xmlns:a16="http://schemas.microsoft.com/office/drawing/2014/main" id="{9AFAEFE9-F922-A791-69E6-1D9504ACBFE7}"/>
              </a:ext>
            </a:extLst>
          </p:cNvPr>
          <p:cNvGraphicFramePr>
            <a:graphicFrameLocks noGrp="1"/>
          </p:cNvGraphicFramePr>
          <p:nvPr>
            <p:extLst>
              <p:ext uri="{D42A27DB-BD31-4B8C-83A1-F6EECF244321}">
                <p14:modId xmlns:p14="http://schemas.microsoft.com/office/powerpoint/2010/main" val="2124046305"/>
              </p:ext>
            </p:extLst>
          </p:nvPr>
        </p:nvGraphicFramePr>
        <p:xfrm>
          <a:off x="1359503" y="2864220"/>
          <a:ext cx="620217" cy="3383280"/>
        </p:xfrm>
        <a:graphic>
          <a:graphicData uri="http://schemas.openxmlformats.org/drawingml/2006/table">
            <a:tbl>
              <a:tblPr firstRow="1" bandRow="1">
                <a:tableStyleId>{C083E6E3-FA7D-4D7B-A595-EF9225AFEA82}</a:tableStyleId>
              </a:tblPr>
              <a:tblGrid>
                <a:gridCol w="620217">
                  <a:extLst>
                    <a:ext uri="{9D8B030D-6E8A-4147-A177-3AD203B41FA5}">
                      <a16:colId xmlns:a16="http://schemas.microsoft.com/office/drawing/2014/main" val="3916313360"/>
                    </a:ext>
                  </a:extLst>
                </a:gridCol>
              </a:tblGrid>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US" sz="1400" b="0" dirty="0">
                          <a:solidFill>
                            <a:schemeClr val="tx1"/>
                          </a:solidFill>
                        </a:rPr>
                        <a:t>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US" sz="1400"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US" sz="1400" b="0" dirty="0">
                          <a:solidFill>
                            <a:schemeClr val="tx1"/>
                          </a:solidFill>
                        </a:rPr>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US" sz="1400" b="0" dirty="0">
                          <a:solidFill>
                            <a:schemeClr val="tx1"/>
                          </a:solidFill>
                        </a:rPr>
                        <a:t>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US" sz="1400"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US" sz="1600" b="1"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0" name="TextBox 9">
            <a:extLst>
              <a:ext uri="{FF2B5EF4-FFF2-40B4-BE49-F238E27FC236}">
                <a16:creationId xmlns:a16="http://schemas.microsoft.com/office/drawing/2014/main" id="{86A12310-B84F-4CFB-7C00-FF6134926460}"/>
              </a:ext>
            </a:extLst>
          </p:cNvPr>
          <p:cNvSpPr txBox="1"/>
          <p:nvPr/>
        </p:nvSpPr>
        <p:spPr>
          <a:xfrm>
            <a:off x="2243418" y="2819872"/>
            <a:ext cx="706668" cy="338554"/>
          </a:xfrm>
          <a:prstGeom prst="rect">
            <a:avLst/>
          </a:prstGeom>
          <a:noFill/>
        </p:spPr>
        <p:txBody>
          <a:bodyPr wrap="square" rtlCol="0">
            <a:spAutoFit/>
          </a:bodyPr>
          <a:lstStyle/>
          <a:p>
            <a:r>
              <a:rPr lang="en-US" sz="1600" dirty="0">
                <a:solidFill>
                  <a:schemeClr val="accent1">
                    <a:lumMod val="75000"/>
                  </a:schemeClr>
                </a:solidFill>
              </a:rPr>
              <a:t>Step 2</a:t>
            </a:r>
          </a:p>
        </p:txBody>
      </p:sp>
      <p:graphicFrame>
        <p:nvGraphicFramePr>
          <p:cNvPr id="11" name="Table 10">
            <a:extLst>
              <a:ext uri="{FF2B5EF4-FFF2-40B4-BE49-F238E27FC236}">
                <a16:creationId xmlns:a16="http://schemas.microsoft.com/office/drawing/2014/main" id="{CEF8655C-3064-7B89-1444-DD1651459E02}"/>
              </a:ext>
            </a:extLst>
          </p:cNvPr>
          <p:cNvGraphicFramePr>
            <a:graphicFrameLocks noGrp="1"/>
          </p:cNvGraphicFramePr>
          <p:nvPr>
            <p:extLst>
              <p:ext uri="{D42A27DB-BD31-4B8C-83A1-F6EECF244321}">
                <p14:modId xmlns:p14="http://schemas.microsoft.com/office/powerpoint/2010/main" val="3912382438"/>
              </p:ext>
            </p:extLst>
          </p:nvPr>
        </p:nvGraphicFramePr>
        <p:xfrm>
          <a:off x="2950086" y="2838694"/>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82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85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90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92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2" name="TextBox 11">
            <a:extLst>
              <a:ext uri="{FF2B5EF4-FFF2-40B4-BE49-F238E27FC236}">
                <a16:creationId xmlns:a16="http://schemas.microsoft.com/office/drawing/2014/main" id="{849D55B4-3494-B514-3F40-E43382078A9C}"/>
              </a:ext>
            </a:extLst>
          </p:cNvPr>
          <p:cNvSpPr txBox="1"/>
          <p:nvPr/>
        </p:nvSpPr>
        <p:spPr>
          <a:xfrm>
            <a:off x="4934212" y="2819872"/>
            <a:ext cx="706668" cy="338554"/>
          </a:xfrm>
          <a:prstGeom prst="rect">
            <a:avLst/>
          </a:prstGeom>
          <a:noFill/>
        </p:spPr>
        <p:txBody>
          <a:bodyPr wrap="square" rtlCol="0">
            <a:spAutoFit/>
          </a:bodyPr>
          <a:lstStyle/>
          <a:p>
            <a:r>
              <a:rPr lang="en-US" sz="1600" dirty="0">
                <a:solidFill>
                  <a:schemeClr val="accent1">
                    <a:lumMod val="75000"/>
                  </a:schemeClr>
                </a:solidFill>
              </a:rPr>
              <a:t>Step 3</a:t>
            </a:r>
          </a:p>
        </p:txBody>
      </p:sp>
      <p:graphicFrame>
        <p:nvGraphicFramePr>
          <p:cNvPr id="13" name="Table 12">
            <a:extLst>
              <a:ext uri="{FF2B5EF4-FFF2-40B4-BE49-F238E27FC236}">
                <a16:creationId xmlns:a16="http://schemas.microsoft.com/office/drawing/2014/main" id="{6C47B970-F301-5591-607D-E82E24328144}"/>
              </a:ext>
            </a:extLst>
          </p:cNvPr>
          <p:cNvGraphicFramePr>
            <a:graphicFrameLocks noGrp="1"/>
          </p:cNvGraphicFramePr>
          <p:nvPr>
            <p:extLst>
              <p:ext uri="{D42A27DB-BD31-4B8C-83A1-F6EECF244321}">
                <p14:modId xmlns:p14="http://schemas.microsoft.com/office/powerpoint/2010/main" val="148170430"/>
              </p:ext>
            </p:extLst>
          </p:nvPr>
        </p:nvGraphicFramePr>
        <p:xfrm>
          <a:off x="5640880" y="2864220"/>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(-3.4)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(-0.4)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(4.6)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(6.6)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4" name="TextBox 13">
            <a:extLst>
              <a:ext uri="{FF2B5EF4-FFF2-40B4-BE49-F238E27FC236}">
                <a16:creationId xmlns:a16="http://schemas.microsoft.com/office/drawing/2014/main" id="{49815C92-806E-17F9-9C6C-2802CC7D3374}"/>
              </a:ext>
            </a:extLst>
          </p:cNvPr>
          <p:cNvSpPr txBox="1"/>
          <p:nvPr/>
        </p:nvSpPr>
        <p:spPr>
          <a:xfrm>
            <a:off x="652835" y="5904090"/>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p:sp>
        <p:nvSpPr>
          <p:cNvPr id="15" name="TextBox 14">
            <a:extLst>
              <a:ext uri="{FF2B5EF4-FFF2-40B4-BE49-F238E27FC236}">
                <a16:creationId xmlns:a16="http://schemas.microsoft.com/office/drawing/2014/main" id="{A2FED5DE-9F91-42A2-4411-F1F156D4DCA2}"/>
              </a:ext>
            </a:extLst>
          </p:cNvPr>
          <p:cNvSpPr txBox="1"/>
          <p:nvPr/>
        </p:nvSpPr>
        <p:spPr>
          <a:xfrm>
            <a:off x="7654339" y="2819872"/>
            <a:ext cx="706668" cy="338554"/>
          </a:xfrm>
          <a:prstGeom prst="rect">
            <a:avLst/>
          </a:prstGeom>
          <a:noFill/>
        </p:spPr>
        <p:txBody>
          <a:bodyPr wrap="square" rtlCol="0">
            <a:spAutoFit/>
          </a:bodyPr>
          <a:lstStyle/>
          <a:p>
            <a:r>
              <a:rPr lang="en-US" sz="1600" dirty="0">
                <a:solidFill>
                  <a:schemeClr val="accent1">
                    <a:lumMod val="75000"/>
                  </a:schemeClr>
                </a:solidFill>
              </a:rPr>
              <a:t>Step 4</a:t>
            </a:r>
          </a:p>
        </p:txBody>
      </p:sp>
      <p:graphicFrame>
        <p:nvGraphicFramePr>
          <p:cNvPr id="16" name="Table 15">
            <a:extLst>
              <a:ext uri="{FF2B5EF4-FFF2-40B4-BE49-F238E27FC236}">
                <a16:creationId xmlns:a16="http://schemas.microsoft.com/office/drawing/2014/main" id="{5142B280-EA39-9F51-0BCB-6233FCAAFE35}"/>
              </a:ext>
            </a:extLst>
          </p:cNvPr>
          <p:cNvGraphicFramePr>
            <a:graphicFrameLocks noGrp="1"/>
          </p:cNvGraphicFramePr>
          <p:nvPr>
            <p:extLst>
              <p:ext uri="{D42A27DB-BD31-4B8C-83A1-F6EECF244321}">
                <p14:modId xmlns:p14="http://schemas.microsoft.com/office/powerpoint/2010/main" val="1021997452"/>
              </p:ext>
            </p:extLst>
          </p:nvPr>
        </p:nvGraphicFramePr>
        <p:xfrm>
          <a:off x="8361007" y="2864220"/>
          <a:ext cx="880907" cy="3383280"/>
        </p:xfrm>
        <a:graphic>
          <a:graphicData uri="http://schemas.openxmlformats.org/drawingml/2006/table">
            <a:tbl>
              <a:tblPr firstRow="1" bandRow="1">
                <a:tableStyleId>{C083E6E3-FA7D-4D7B-A595-EF9225AFEA82}</a:tableStyleId>
              </a:tblPr>
              <a:tblGrid>
                <a:gridCol w="880907">
                  <a:extLst>
                    <a:ext uri="{9D8B030D-6E8A-4147-A177-3AD203B41FA5}">
                      <a16:colId xmlns:a16="http://schemas.microsoft.com/office/drawing/2014/main" val="1728613742"/>
                    </a:ext>
                  </a:extLst>
                </a:gridCol>
              </a:tblGrid>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0">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0">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0">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0">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0">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0">
                <a:tc>
                  <a:txBody>
                    <a:bodyPr/>
                    <a:lstStyle/>
                    <a:p>
                      <a:pPr algn="ctr"/>
                      <a:r>
                        <a:rPr lang="en-US" sz="1600" b="1" dirty="0">
                          <a:solidFill>
                            <a:srgbClr val="00B0F0"/>
                          </a:solidFill>
                        </a:rPr>
                        <a:t>34.46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7" name="TextBox 16">
            <a:extLst>
              <a:ext uri="{FF2B5EF4-FFF2-40B4-BE49-F238E27FC236}">
                <a16:creationId xmlns:a16="http://schemas.microsoft.com/office/drawing/2014/main" id="{7FD4214E-8C90-7A97-BBF8-E19692809270}"/>
              </a:ext>
            </a:extLst>
          </p:cNvPr>
          <p:cNvSpPr txBox="1"/>
          <p:nvPr/>
        </p:nvSpPr>
        <p:spPr>
          <a:xfrm>
            <a:off x="7654339" y="5913911"/>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p:sp>
        <p:nvSpPr>
          <p:cNvPr id="18" name="TextBox 17">
            <a:extLst>
              <a:ext uri="{FF2B5EF4-FFF2-40B4-BE49-F238E27FC236}">
                <a16:creationId xmlns:a16="http://schemas.microsoft.com/office/drawing/2014/main" id="{EFE31886-4FCB-0441-9FB3-8C3ED370CC62}"/>
              </a:ext>
            </a:extLst>
          </p:cNvPr>
          <p:cNvSpPr txBox="1"/>
          <p:nvPr/>
        </p:nvSpPr>
        <p:spPr>
          <a:xfrm>
            <a:off x="9241914" y="5913911"/>
            <a:ext cx="1089335" cy="338554"/>
          </a:xfrm>
          <a:prstGeom prst="rect">
            <a:avLst/>
          </a:prstGeom>
          <a:noFill/>
        </p:spPr>
        <p:txBody>
          <a:bodyPr wrap="square" rtlCol="0">
            <a:spAutoFit/>
          </a:bodyPr>
          <a:lstStyle/>
          <a:p>
            <a:r>
              <a:rPr lang="en-US" sz="1600" b="1" dirty="0">
                <a:solidFill>
                  <a:schemeClr val="accent1">
                    <a:lumMod val="75000"/>
                  </a:schemeClr>
                </a:solidFill>
              </a:rPr>
              <a:t>= Variance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3E9C02B-8681-C3C6-FA6F-C21A2EE558CF}"/>
                  </a:ext>
                </a:extLst>
              </p:cNvPr>
              <p:cNvSpPr txBox="1"/>
              <p:nvPr/>
            </p:nvSpPr>
            <p:spPr>
              <a:xfrm>
                <a:off x="9241914" y="3884558"/>
                <a:ext cx="2700569" cy="7520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f>
                            <m:fPr>
                              <m:ctrlPr>
                                <a:rPr lang="en-US"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𝜇</m:t>
                                  </m:r>
                                </m:e>
                              </m:d>
                              <m:r>
                                <a:rPr lang="en-US" b="0" i="1" baseline="30000" smtClean="0">
                                  <a:latin typeface="Cambria Math" panose="02040503050406030204" pitchFamily="18" charset="0"/>
                                  <a:ea typeface="Cambria Math" panose="02040503050406030204" pitchFamily="18" charset="0"/>
                                </a:rPr>
                                <m:t>2</m:t>
                              </m:r>
                            </m:num>
                            <m:den>
                              <m:r>
                                <a:rPr lang="en-US" b="0" i="1" smtClean="0">
                                  <a:latin typeface="Cambria Math" panose="02040503050406030204" pitchFamily="18" charset="0"/>
                                </a:rPr>
                                <m:t>𝑛</m:t>
                              </m:r>
                            </m:den>
                          </m:f>
                        </m:e>
                      </m:nary>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𝜎</m:t>
                      </m:r>
                      <m:r>
                        <a:rPr lang="en-US" b="0" i="1" baseline="30000" smtClean="0">
                          <a:latin typeface="Cambria Math" panose="02040503050406030204" pitchFamily="18" charset="0"/>
                          <a:ea typeface="Cambria Math" panose="02040503050406030204" pitchFamily="18" charset="0"/>
                        </a:rPr>
                        <m:t>2</m:t>
                      </m:r>
                    </m:oMath>
                  </m:oMathPara>
                </a14:m>
                <a:endParaRPr lang="en-US" baseline="30000" dirty="0"/>
              </a:p>
            </p:txBody>
          </p:sp>
        </mc:Choice>
        <mc:Fallback xmlns="">
          <p:sp>
            <p:nvSpPr>
              <p:cNvPr id="20" name="TextBox 19">
                <a:extLst>
                  <a:ext uri="{FF2B5EF4-FFF2-40B4-BE49-F238E27FC236}">
                    <a16:creationId xmlns:a16="http://schemas.microsoft.com/office/drawing/2014/main" id="{93E9C02B-8681-C3C6-FA6F-C21A2EE558CF}"/>
                  </a:ext>
                </a:extLst>
              </p:cNvPr>
              <p:cNvSpPr txBox="1">
                <a:spLocks noRot="1" noChangeAspect="1" noMove="1" noResize="1" noEditPoints="1" noAdjustHandles="1" noChangeArrowheads="1" noChangeShapeType="1" noTextEdit="1"/>
              </p:cNvSpPr>
              <p:nvPr/>
            </p:nvSpPr>
            <p:spPr>
              <a:xfrm>
                <a:off x="9241914" y="3884558"/>
                <a:ext cx="2700569" cy="752065"/>
              </a:xfrm>
              <a:prstGeom prst="rect">
                <a:avLst/>
              </a:prstGeom>
              <a:blipFill>
                <a:blip r:embed="rId2"/>
                <a:stretch>
                  <a:fillRect l="-16355" t="-116393" b="-177049"/>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53463D35-3E24-8F85-5BAF-A348EBA826A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78635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Standard Deviation (SD)</a:t>
            </a:r>
          </a:p>
        </p:txBody>
      </p:sp>
      <p:sp>
        <p:nvSpPr>
          <p:cNvPr id="6" name="TextBox 5">
            <a:extLst>
              <a:ext uri="{FF2B5EF4-FFF2-40B4-BE49-F238E27FC236}">
                <a16:creationId xmlns:a16="http://schemas.microsoft.com/office/drawing/2014/main" id="{0CA40FD2-6B17-A848-3015-C933BDDD4CA5}"/>
              </a:ext>
            </a:extLst>
          </p:cNvPr>
          <p:cNvSpPr txBox="1"/>
          <p:nvPr/>
        </p:nvSpPr>
        <p:spPr>
          <a:xfrm>
            <a:off x="652835" y="1378659"/>
            <a:ext cx="10772725" cy="1200329"/>
          </a:xfrm>
          <a:prstGeom prst="rect">
            <a:avLst/>
          </a:prstGeom>
          <a:noFill/>
        </p:spPr>
        <p:txBody>
          <a:bodyPr wrap="square">
            <a:spAutoFit/>
          </a:bodyPr>
          <a:lstStyle/>
          <a:p>
            <a:r>
              <a:rPr lang="en-CA" sz="2400" dirty="0">
                <a:effectLst/>
              </a:rPr>
              <a:t>The </a:t>
            </a:r>
            <a:r>
              <a:rPr lang="en-CA" sz="2400" b="1" dirty="0">
                <a:solidFill>
                  <a:srgbClr val="297ED4"/>
                </a:solidFill>
                <a:effectLst/>
              </a:rPr>
              <a:t>standard deviation </a:t>
            </a:r>
            <a:r>
              <a:rPr lang="en-CA" sz="2400" dirty="0">
                <a:effectLst/>
              </a:rPr>
              <a:t>is the square root of the variance. It indicates the average deviation of data points from the mean. A higher standard deviation implies greater dispersion.</a:t>
            </a:r>
          </a:p>
        </p:txBody>
      </p:sp>
      <p:sp>
        <p:nvSpPr>
          <p:cNvPr id="2" name="TextBox 1">
            <a:extLst>
              <a:ext uri="{FF2B5EF4-FFF2-40B4-BE49-F238E27FC236}">
                <a16:creationId xmlns:a16="http://schemas.microsoft.com/office/drawing/2014/main" id="{B5461A09-6157-418D-F956-9C94CF1BC4B4}"/>
              </a:ext>
            </a:extLst>
          </p:cNvPr>
          <p:cNvSpPr txBox="1"/>
          <p:nvPr/>
        </p:nvSpPr>
        <p:spPr>
          <a:xfrm>
            <a:off x="652835" y="2819872"/>
            <a:ext cx="706668" cy="338554"/>
          </a:xfrm>
          <a:prstGeom prst="rect">
            <a:avLst/>
          </a:prstGeom>
          <a:noFill/>
        </p:spPr>
        <p:txBody>
          <a:bodyPr wrap="square" rtlCol="0">
            <a:spAutoFit/>
          </a:bodyPr>
          <a:lstStyle/>
          <a:p>
            <a:r>
              <a:rPr lang="en-US" sz="1600" dirty="0">
                <a:solidFill>
                  <a:schemeClr val="accent1">
                    <a:lumMod val="75000"/>
                  </a:schemeClr>
                </a:solidFill>
              </a:rPr>
              <a:t>Step 1</a:t>
            </a:r>
          </a:p>
        </p:txBody>
      </p:sp>
      <p:graphicFrame>
        <p:nvGraphicFramePr>
          <p:cNvPr id="9" name="Table 8">
            <a:extLst>
              <a:ext uri="{FF2B5EF4-FFF2-40B4-BE49-F238E27FC236}">
                <a16:creationId xmlns:a16="http://schemas.microsoft.com/office/drawing/2014/main" id="{9AFAEFE9-F922-A791-69E6-1D9504ACBFE7}"/>
              </a:ext>
            </a:extLst>
          </p:cNvPr>
          <p:cNvGraphicFramePr>
            <a:graphicFrameLocks noGrp="1"/>
          </p:cNvGraphicFramePr>
          <p:nvPr/>
        </p:nvGraphicFramePr>
        <p:xfrm>
          <a:off x="1359503" y="2864220"/>
          <a:ext cx="620217" cy="3383280"/>
        </p:xfrm>
        <a:graphic>
          <a:graphicData uri="http://schemas.openxmlformats.org/drawingml/2006/table">
            <a:tbl>
              <a:tblPr firstRow="1" bandRow="1">
                <a:tableStyleId>{C083E6E3-FA7D-4D7B-A595-EF9225AFEA82}</a:tableStyleId>
              </a:tblPr>
              <a:tblGrid>
                <a:gridCol w="620217">
                  <a:extLst>
                    <a:ext uri="{9D8B030D-6E8A-4147-A177-3AD203B41FA5}">
                      <a16:colId xmlns:a16="http://schemas.microsoft.com/office/drawing/2014/main" val="3916313360"/>
                    </a:ext>
                  </a:extLst>
                </a:gridCol>
              </a:tblGrid>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US" sz="1400" b="0" dirty="0">
                          <a:solidFill>
                            <a:schemeClr val="tx1"/>
                          </a:solidFill>
                        </a:rPr>
                        <a:t>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US" sz="1400"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US" sz="1400" b="0" dirty="0">
                          <a:solidFill>
                            <a:schemeClr val="tx1"/>
                          </a:solidFill>
                        </a:rPr>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US" sz="1400" b="0" dirty="0">
                          <a:solidFill>
                            <a:schemeClr val="tx1"/>
                          </a:solidFill>
                        </a:rPr>
                        <a:t>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US" sz="1400"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US" sz="1600" b="1"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0" name="TextBox 9">
            <a:extLst>
              <a:ext uri="{FF2B5EF4-FFF2-40B4-BE49-F238E27FC236}">
                <a16:creationId xmlns:a16="http://schemas.microsoft.com/office/drawing/2014/main" id="{86A12310-B84F-4CFB-7C00-FF6134926460}"/>
              </a:ext>
            </a:extLst>
          </p:cNvPr>
          <p:cNvSpPr txBox="1"/>
          <p:nvPr/>
        </p:nvSpPr>
        <p:spPr>
          <a:xfrm>
            <a:off x="2243418" y="2819872"/>
            <a:ext cx="706668" cy="338554"/>
          </a:xfrm>
          <a:prstGeom prst="rect">
            <a:avLst/>
          </a:prstGeom>
          <a:noFill/>
        </p:spPr>
        <p:txBody>
          <a:bodyPr wrap="square" rtlCol="0">
            <a:spAutoFit/>
          </a:bodyPr>
          <a:lstStyle/>
          <a:p>
            <a:r>
              <a:rPr lang="en-US" sz="1600" dirty="0">
                <a:solidFill>
                  <a:schemeClr val="accent1">
                    <a:lumMod val="75000"/>
                  </a:schemeClr>
                </a:solidFill>
              </a:rPr>
              <a:t>Step 2</a:t>
            </a:r>
          </a:p>
        </p:txBody>
      </p:sp>
      <p:graphicFrame>
        <p:nvGraphicFramePr>
          <p:cNvPr id="11" name="Table 10">
            <a:extLst>
              <a:ext uri="{FF2B5EF4-FFF2-40B4-BE49-F238E27FC236}">
                <a16:creationId xmlns:a16="http://schemas.microsoft.com/office/drawing/2014/main" id="{CEF8655C-3064-7B89-1444-DD1651459E02}"/>
              </a:ext>
            </a:extLst>
          </p:cNvPr>
          <p:cNvGraphicFramePr>
            <a:graphicFrameLocks noGrp="1"/>
          </p:cNvGraphicFramePr>
          <p:nvPr/>
        </p:nvGraphicFramePr>
        <p:xfrm>
          <a:off x="2950086" y="2838694"/>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82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85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90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92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2" name="TextBox 11">
            <a:extLst>
              <a:ext uri="{FF2B5EF4-FFF2-40B4-BE49-F238E27FC236}">
                <a16:creationId xmlns:a16="http://schemas.microsoft.com/office/drawing/2014/main" id="{849D55B4-3494-B514-3F40-E43382078A9C}"/>
              </a:ext>
            </a:extLst>
          </p:cNvPr>
          <p:cNvSpPr txBox="1"/>
          <p:nvPr/>
        </p:nvSpPr>
        <p:spPr>
          <a:xfrm>
            <a:off x="4934212" y="2819872"/>
            <a:ext cx="706668" cy="338554"/>
          </a:xfrm>
          <a:prstGeom prst="rect">
            <a:avLst/>
          </a:prstGeom>
          <a:noFill/>
        </p:spPr>
        <p:txBody>
          <a:bodyPr wrap="square" rtlCol="0">
            <a:spAutoFit/>
          </a:bodyPr>
          <a:lstStyle/>
          <a:p>
            <a:r>
              <a:rPr lang="en-US" sz="1600" dirty="0">
                <a:solidFill>
                  <a:schemeClr val="accent1">
                    <a:lumMod val="75000"/>
                  </a:schemeClr>
                </a:solidFill>
              </a:rPr>
              <a:t>Step 3</a:t>
            </a:r>
          </a:p>
        </p:txBody>
      </p:sp>
      <p:graphicFrame>
        <p:nvGraphicFramePr>
          <p:cNvPr id="13" name="Table 12">
            <a:extLst>
              <a:ext uri="{FF2B5EF4-FFF2-40B4-BE49-F238E27FC236}">
                <a16:creationId xmlns:a16="http://schemas.microsoft.com/office/drawing/2014/main" id="{6C47B970-F301-5591-607D-E82E24328144}"/>
              </a:ext>
            </a:extLst>
          </p:cNvPr>
          <p:cNvGraphicFramePr>
            <a:graphicFrameLocks noGrp="1"/>
          </p:cNvGraphicFramePr>
          <p:nvPr/>
        </p:nvGraphicFramePr>
        <p:xfrm>
          <a:off x="5640880" y="2864220"/>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(-3.4)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(-0.4)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(4.6)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(6.6)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4" name="TextBox 13">
            <a:extLst>
              <a:ext uri="{FF2B5EF4-FFF2-40B4-BE49-F238E27FC236}">
                <a16:creationId xmlns:a16="http://schemas.microsoft.com/office/drawing/2014/main" id="{49815C92-806E-17F9-9C6C-2802CC7D3374}"/>
              </a:ext>
            </a:extLst>
          </p:cNvPr>
          <p:cNvSpPr txBox="1"/>
          <p:nvPr/>
        </p:nvSpPr>
        <p:spPr>
          <a:xfrm>
            <a:off x="652835" y="5904090"/>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p:sp>
        <p:nvSpPr>
          <p:cNvPr id="15" name="TextBox 14">
            <a:extLst>
              <a:ext uri="{FF2B5EF4-FFF2-40B4-BE49-F238E27FC236}">
                <a16:creationId xmlns:a16="http://schemas.microsoft.com/office/drawing/2014/main" id="{A2FED5DE-9F91-42A2-4411-F1F156D4DCA2}"/>
              </a:ext>
            </a:extLst>
          </p:cNvPr>
          <p:cNvSpPr txBox="1"/>
          <p:nvPr/>
        </p:nvSpPr>
        <p:spPr>
          <a:xfrm>
            <a:off x="7654339" y="2819872"/>
            <a:ext cx="706668" cy="338554"/>
          </a:xfrm>
          <a:prstGeom prst="rect">
            <a:avLst/>
          </a:prstGeom>
          <a:noFill/>
        </p:spPr>
        <p:txBody>
          <a:bodyPr wrap="square" rtlCol="0">
            <a:spAutoFit/>
          </a:bodyPr>
          <a:lstStyle/>
          <a:p>
            <a:r>
              <a:rPr lang="en-US" sz="1600" dirty="0">
                <a:solidFill>
                  <a:schemeClr val="accent1">
                    <a:lumMod val="75000"/>
                  </a:schemeClr>
                </a:solidFill>
              </a:rPr>
              <a:t>Step 4</a:t>
            </a:r>
          </a:p>
        </p:txBody>
      </p:sp>
      <p:graphicFrame>
        <p:nvGraphicFramePr>
          <p:cNvPr id="16" name="Table 15">
            <a:extLst>
              <a:ext uri="{FF2B5EF4-FFF2-40B4-BE49-F238E27FC236}">
                <a16:creationId xmlns:a16="http://schemas.microsoft.com/office/drawing/2014/main" id="{5142B280-EA39-9F51-0BCB-6233FCAAFE35}"/>
              </a:ext>
            </a:extLst>
          </p:cNvPr>
          <p:cNvGraphicFramePr>
            <a:graphicFrameLocks noGrp="1"/>
          </p:cNvGraphicFramePr>
          <p:nvPr/>
        </p:nvGraphicFramePr>
        <p:xfrm>
          <a:off x="8361007" y="2864220"/>
          <a:ext cx="880907" cy="3383280"/>
        </p:xfrm>
        <a:graphic>
          <a:graphicData uri="http://schemas.openxmlformats.org/drawingml/2006/table">
            <a:tbl>
              <a:tblPr firstRow="1" bandRow="1">
                <a:tableStyleId>{C083E6E3-FA7D-4D7B-A595-EF9225AFEA82}</a:tableStyleId>
              </a:tblPr>
              <a:tblGrid>
                <a:gridCol w="880907">
                  <a:extLst>
                    <a:ext uri="{9D8B030D-6E8A-4147-A177-3AD203B41FA5}">
                      <a16:colId xmlns:a16="http://schemas.microsoft.com/office/drawing/2014/main" val="1728613742"/>
                    </a:ext>
                  </a:extLst>
                </a:gridCol>
              </a:tblGrid>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0">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0">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0">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0">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0">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0">
                <a:tc>
                  <a:txBody>
                    <a:bodyPr/>
                    <a:lstStyle/>
                    <a:p>
                      <a:pPr algn="ctr"/>
                      <a:r>
                        <a:rPr lang="en-US" sz="1600" b="1" dirty="0">
                          <a:solidFill>
                            <a:srgbClr val="00B0F0"/>
                          </a:solidFill>
                        </a:rPr>
                        <a:t>34.46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7" name="TextBox 16">
            <a:extLst>
              <a:ext uri="{FF2B5EF4-FFF2-40B4-BE49-F238E27FC236}">
                <a16:creationId xmlns:a16="http://schemas.microsoft.com/office/drawing/2014/main" id="{7FD4214E-8C90-7A97-BBF8-E19692809270}"/>
              </a:ext>
            </a:extLst>
          </p:cNvPr>
          <p:cNvSpPr txBox="1"/>
          <p:nvPr/>
        </p:nvSpPr>
        <p:spPr>
          <a:xfrm>
            <a:off x="7654339" y="5913911"/>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FE31886-4FCB-0441-9FB3-8C3ED370CC62}"/>
                  </a:ext>
                </a:extLst>
              </p:cNvPr>
              <p:cNvSpPr txBox="1"/>
              <p:nvPr/>
            </p:nvSpPr>
            <p:spPr>
              <a:xfrm>
                <a:off x="9248986" y="5880878"/>
                <a:ext cx="2778452" cy="361766"/>
              </a:xfrm>
              <a:prstGeom prst="rect">
                <a:avLst/>
              </a:prstGeom>
              <a:noFill/>
            </p:spPr>
            <p:txBody>
              <a:bodyPr wrap="square" rtlCol="0">
                <a:spAutoFit/>
              </a:bodyPr>
              <a:lstStyle/>
              <a:p>
                <a:r>
                  <a:rPr lang="en-US" sz="1600" b="1" dirty="0">
                    <a:solidFill>
                      <a:schemeClr val="accent1">
                        <a:lumMod val="75000"/>
                      </a:schemeClr>
                    </a:solidFill>
                  </a:rPr>
                  <a:t>= (SD)</a:t>
                </a:r>
                <a:r>
                  <a:rPr lang="en-US" sz="1600" b="1" baseline="30000" dirty="0">
                    <a:solidFill>
                      <a:schemeClr val="accent1">
                        <a:lumMod val="75000"/>
                      </a:schemeClr>
                    </a:solidFill>
                  </a:rPr>
                  <a:t>2    </a:t>
                </a:r>
                <a:r>
                  <a:rPr lang="en-US" sz="1600" b="1" dirty="0">
                    <a:solidFill>
                      <a:schemeClr val="accent1">
                        <a:lumMod val="75000"/>
                      </a:schemeClr>
                    </a:solidFill>
                  </a:rPr>
                  <a:t>     SD = </a:t>
                </a:r>
                <a14:m>
                  <m:oMath xmlns:m="http://schemas.openxmlformats.org/officeDocument/2006/math">
                    <m:rad>
                      <m:radPr>
                        <m:degHide m:val="on"/>
                        <m:ctrlPr>
                          <a:rPr lang="en-US" sz="1600" b="1" i="1" smtClean="0">
                            <a:solidFill>
                              <a:schemeClr val="accent1">
                                <a:lumMod val="75000"/>
                              </a:schemeClr>
                            </a:solidFill>
                            <a:latin typeface="Cambria Math" panose="02040503050406030204" pitchFamily="18" charset="0"/>
                          </a:rPr>
                        </m:ctrlPr>
                      </m:radPr>
                      <m:deg/>
                      <m:e>
                        <m:r>
                          <a:rPr lang="en-US" sz="1600" b="1" i="1" smtClean="0">
                            <a:solidFill>
                              <a:schemeClr val="accent1">
                                <a:lumMod val="75000"/>
                              </a:schemeClr>
                            </a:solidFill>
                            <a:latin typeface="Cambria Math" panose="02040503050406030204" pitchFamily="18" charset="0"/>
                          </a:rPr>
                          <m:t>𝟑𝟒</m:t>
                        </m:r>
                        <m:r>
                          <a:rPr lang="en-US" sz="1600" b="1" i="1" smtClean="0">
                            <a:solidFill>
                              <a:schemeClr val="accent1">
                                <a:lumMod val="75000"/>
                              </a:schemeClr>
                            </a:solidFill>
                            <a:latin typeface="Cambria Math" panose="02040503050406030204" pitchFamily="18" charset="0"/>
                          </a:rPr>
                          <m:t>.</m:t>
                        </m:r>
                        <m:r>
                          <a:rPr lang="en-US" sz="1600" b="1" i="1" smtClean="0">
                            <a:solidFill>
                              <a:schemeClr val="accent1">
                                <a:lumMod val="75000"/>
                              </a:schemeClr>
                            </a:solidFill>
                            <a:latin typeface="Cambria Math" panose="02040503050406030204" pitchFamily="18" charset="0"/>
                          </a:rPr>
                          <m:t>𝟔𝟒</m:t>
                        </m:r>
                      </m:e>
                    </m:rad>
                  </m:oMath>
                </a14:m>
                <a:r>
                  <a:rPr lang="en-US" sz="1600" b="1" dirty="0">
                    <a:solidFill>
                      <a:schemeClr val="accent1">
                        <a:lumMod val="75000"/>
                      </a:schemeClr>
                    </a:solidFill>
                  </a:rPr>
                  <a:t> = 5.89</a:t>
                </a:r>
              </a:p>
            </p:txBody>
          </p:sp>
        </mc:Choice>
        <mc:Fallback xmlns="">
          <p:sp>
            <p:nvSpPr>
              <p:cNvPr id="18" name="TextBox 17">
                <a:extLst>
                  <a:ext uri="{FF2B5EF4-FFF2-40B4-BE49-F238E27FC236}">
                    <a16:creationId xmlns:a16="http://schemas.microsoft.com/office/drawing/2014/main" id="{EFE31886-4FCB-0441-9FB3-8C3ED370CC62}"/>
                  </a:ext>
                </a:extLst>
              </p:cNvPr>
              <p:cNvSpPr txBox="1">
                <a:spLocks noRot="1" noChangeAspect="1" noMove="1" noResize="1" noEditPoints="1" noAdjustHandles="1" noChangeArrowheads="1" noChangeShapeType="1" noTextEdit="1"/>
              </p:cNvSpPr>
              <p:nvPr/>
            </p:nvSpPr>
            <p:spPr>
              <a:xfrm>
                <a:off x="9248986" y="5880878"/>
                <a:ext cx="2778452" cy="361766"/>
              </a:xfrm>
              <a:prstGeom prst="rect">
                <a:avLst/>
              </a:prstGeom>
              <a:blipFill>
                <a:blip r:embed="rId2"/>
                <a:stretch>
                  <a:fillRect l="-1364" r="-909"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3E9C02B-8681-C3C6-FA6F-C21A2EE558CF}"/>
                  </a:ext>
                </a:extLst>
              </p:cNvPr>
              <p:cNvSpPr txBox="1"/>
              <p:nvPr/>
            </p:nvSpPr>
            <p:spPr>
              <a:xfrm>
                <a:off x="9317779" y="3464487"/>
                <a:ext cx="2640866" cy="10776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rPr>
                          </m:ctrlPr>
                        </m:radPr>
                        <m:deg/>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ea typeface="Cambria Math" panose="02040503050406030204" pitchFamily="18" charset="0"/>
                                        </a:rPr>
                                        <m:t>𝜇</m:t>
                                      </m:r>
                                    </m:e>
                                  </m:d>
                                  <m:r>
                                    <a:rPr lang="en-US" i="1" baseline="30000">
                                      <a:latin typeface="Cambria Math" panose="02040503050406030204" pitchFamily="18" charset="0"/>
                                      <a:ea typeface="Cambria Math" panose="02040503050406030204" pitchFamily="18" charset="0"/>
                                    </a:rPr>
                                    <m:t>2</m:t>
                                  </m:r>
                                </m:num>
                                <m:den>
                                  <m:r>
                                    <a:rPr lang="en-US" i="1">
                                      <a:latin typeface="Cambria Math" panose="02040503050406030204" pitchFamily="18" charset="0"/>
                                    </a:rPr>
                                    <m:t>𝑛</m:t>
                                  </m:r>
                                </m:den>
                              </m:f>
                            </m:e>
                          </m:nary>
                        </m:e>
                      </m:rad>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𝜎</m:t>
                      </m:r>
                    </m:oMath>
                  </m:oMathPara>
                </a14:m>
                <a:endParaRPr lang="en-US" baseline="30000" dirty="0"/>
              </a:p>
            </p:txBody>
          </p:sp>
        </mc:Choice>
        <mc:Fallback xmlns="">
          <p:sp>
            <p:nvSpPr>
              <p:cNvPr id="20" name="TextBox 19">
                <a:extLst>
                  <a:ext uri="{FF2B5EF4-FFF2-40B4-BE49-F238E27FC236}">
                    <a16:creationId xmlns:a16="http://schemas.microsoft.com/office/drawing/2014/main" id="{93E9C02B-8681-C3C6-FA6F-C21A2EE558CF}"/>
                  </a:ext>
                </a:extLst>
              </p:cNvPr>
              <p:cNvSpPr txBox="1">
                <a:spLocks noRot="1" noChangeAspect="1" noMove="1" noResize="1" noEditPoints="1" noAdjustHandles="1" noChangeArrowheads="1" noChangeShapeType="1" noTextEdit="1"/>
              </p:cNvSpPr>
              <p:nvPr/>
            </p:nvSpPr>
            <p:spPr>
              <a:xfrm>
                <a:off x="9317779" y="3464487"/>
                <a:ext cx="2640866" cy="1077603"/>
              </a:xfrm>
              <a:prstGeom prst="rect">
                <a:avLst/>
              </a:prstGeom>
              <a:blipFill>
                <a:blip r:embed="rId3"/>
                <a:stretch>
                  <a:fillRect l="-13397" t="-66279" b="-112791"/>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9865D6A-6CD1-7D32-CB0E-11AF39FF5A9C}"/>
              </a:ext>
            </a:extLst>
          </p:cNvPr>
          <p:cNvCxnSpPr>
            <a:cxnSpLocks/>
          </p:cNvCxnSpPr>
          <p:nvPr/>
        </p:nvCxnSpPr>
        <p:spPr>
          <a:xfrm>
            <a:off x="9948582" y="6090082"/>
            <a:ext cx="260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5898BA2-BD36-251B-9920-0BD77F3EBF61}"/>
              </a:ext>
            </a:extLst>
          </p:cNvPr>
          <p:cNvSpPr txBox="1"/>
          <p:nvPr/>
        </p:nvSpPr>
        <p:spPr>
          <a:xfrm>
            <a:off x="9379500" y="5517377"/>
            <a:ext cx="706668" cy="338554"/>
          </a:xfrm>
          <a:prstGeom prst="rect">
            <a:avLst/>
          </a:prstGeom>
          <a:noFill/>
        </p:spPr>
        <p:txBody>
          <a:bodyPr wrap="square" rtlCol="0">
            <a:spAutoFit/>
          </a:bodyPr>
          <a:lstStyle/>
          <a:p>
            <a:r>
              <a:rPr lang="en-US" sz="1600" dirty="0">
                <a:solidFill>
                  <a:schemeClr val="accent1">
                    <a:lumMod val="75000"/>
                  </a:schemeClr>
                </a:solidFill>
              </a:rPr>
              <a:t>Step 5</a:t>
            </a:r>
          </a:p>
        </p:txBody>
      </p:sp>
      <p:sp>
        <p:nvSpPr>
          <p:cNvPr id="3" name="Footer Placeholder 2">
            <a:extLst>
              <a:ext uri="{FF2B5EF4-FFF2-40B4-BE49-F238E27FC236}">
                <a16:creationId xmlns:a16="http://schemas.microsoft.com/office/drawing/2014/main" id="{5EB63ACF-CF6A-33AD-A378-416F0F53EFD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91345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What does the SD tell us? </a:t>
            </a:r>
          </a:p>
        </p:txBody>
      </p:sp>
      <p:sp>
        <p:nvSpPr>
          <p:cNvPr id="9" name="TextBox 8">
            <a:extLst>
              <a:ext uri="{FF2B5EF4-FFF2-40B4-BE49-F238E27FC236}">
                <a16:creationId xmlns:a16="http://schemas.microsoft.com/office/drawing/2014/main" id="{761CF619-A121-02C4-B316-69B421B95DAA}"/>
              </a:ext>
            </a:extLst>
          </p:cNvPr>
          <p:cNvSpPr txBox="1"/>
          <p:nvPr/>
        </p:nvSpPr>
        <p:spPr>
          <a:xfrm>
            <a:off x="765208" y="1349928"/>
            <a:ext cx="6094520" cy="4524315"/>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The standard deviation is a measure of the amount of variation or dispersion present in a dataset. </a:t>
            </a:r>
          </a:p>
          <a:p>
            <a:endParaRPr lang="en-CA" sz="2400" dirty="0">
              <a:effectLst/>
            </a:endParaRPr>
          </a:p>
          <a:p>
            <a:pPr marL="342900" indent="-342900">
              <a:buFont typeface="Arial" panose="020B0604020202020204" pitchFamily="34" charset="0"/>
              <a:buChar char="•"/>
            </a:pPr>
            <a:r>
              <a:rPr lang="en-CA" sz="2400" dirty="0">
                <a:effectLst/>
              </a:rPr>
              <a:t>It quantifies how spread out the data points are from the mean value. </a:t>
            </a:r>
          </a:p>
          <a:p>
            <a:endParaRPr lang="en-CA" sz="2400" dirty="0">
              <a:effectLst/>
            </a:endParaRPr>
          </a:p>
          <a:p>
            <a:pPr marL="342900" indent="-342900">
              <a:buFont typeface="Arial" panose="020B0604020202020204" pitchFamily="34" charset="0"/>
              <a:buChar char="•"/>
            </a:pPr>
            <a:r>
              <a:rPr lang="en-CA" sz="2400" dirty="0">
                <a:effectLst/>
              </a:rPr>
              <a:t>A higher standard deviation indicates greater variability among the data points, while a smaller standard deviation indicates that the data points are closely clustered around the mean</a:t>
            </a:r>
          </a:p>
        </p:txBody>
      </p:sp>
      <p:pic>
        <p:nvPicPr>
          <p:cNvPr id="10" name="Picture 9">
            <a:extLst>
              <a:ext uri="{FF2B5EF4-FFF2-40B4-BE49-F238E27FC236}">
                <a16:creationId xmlns:a16="http://schemas.microsoft.com/office/drawing/2014/main" id="{468936D4-6A11-9A6C-A998-2A2FA26E83AF}"/>
              </a:ext>
            </a:extLst>
          </p:cNvPr>
          <p:cNvPicPr>
            <a:picLocks noChangeAspect="1"/>
          </p:cNvPicPr>
          <p:nvPr/>
        </p:nvPicPr>
        <p:blipFill>
          <a:blip r:embed="rId2"/>
          <a:stretch>
            <a:fillRect/>
          </a:stretch>
        </p:blipFill>
        <p:spPr>
          <a:xfrm>
            <a:off x="7057008" y="1840043"/>
            <a:ext cx="4680481" cy="3465784"/>
          </a:xfrm>
          <a:prstGeom prst="rect">
            <a:avLst/>
          </a:prstGeom>
        </p:spPr>
      </p:pic>
      <p:sp>
        <p:nvSpPr>
          <p:cNvPr id="2" name="Footer Placeholder 1">
            <a:extLst>
              <a:ext uri="{FF2B5EF4-FFF2-40B4-BE49-F238E27FC236}">
                <a16:creationId xmlns:a16="http://schemas.microsoft.com/office/drawing/2014/main" id="{FD3B6B8C-B732-151D-490E-66EF5CF2434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2426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Variance vs. Standard Deviation</a:t>
            </a:r>
          </a:p>
        </p:txBody>
      </p:sp>
      <p:sp>
        <p:nvSpPr>
          <p:cNvPr id="3" name="TextBox 2">
            <a:extLst>
              <a:ext uri="{FF2B5EF4-FFF2-40B4-BE49-F238E27FC236}">
                <a16:creationId xmlns:a16="http://schemas.microsoft.com/office/drawing/2014/main" id="{0CC39DB5-4F67-3419-548C-48658C2E14E2}"/>
              </a:ext>
            </a:extLst>
          </p:cNvPr>
          <p:cNvSpPr txBox="1"/>
          <p:nvPr/>
        </p:nvSpPr>
        <p:spPr>
          <a:xfrm>
            <a:off x="765208" y="1348961"/>
            <a:ext cx="5262730" cy="4524315"/>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The </a:t>
            </a:r>
            <a:r>
              <a:rPr lang="en-CA" sz="2400" b="1" dirty="0">
                <a:solidFill>
                  <a:srgbClr val="297ED4"/>
                </a:solidFill>
                <a:effectLst/>
              </a:rPr>
              <a:t>standard deviation </a:t>
            </a:r>
            <a:r>
              <a:rPr lang="en-CA" sz="2400" dirty="0">
                <a:effectLst/>
              </a:rPr>
              <a:t>is </a:t>
            </a:r>
            <a:r>
              <a:rPr lang="en-CA" sz="2400" b="1" dirty="0">
                <a:solidFill>
                  <a:srgbClr val="297ED4"/>
                </a:solidFill>
                <a:effectLst/>
              </a:rPr>
              <a:t>measured in the same units </a:t>
            </a:r>
            <a:r>
              <a:rPr lang="en-CA" sz="2400" dirty="0">
                <a:effectLst/>
              </a:rPr>
              <a:t>as the original data, making it more intuitive to understand and interpret. </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Variance, being in </a:t>
            </a:r>
            <a:r>
              <a:rPr lang="en-CA" sz="2400" b="1" dirty="0">
                <a:solidFill>
                  <a:srgbClr val="297ED4"/>
                </a:solidFill>
                <a:effectLst/>
              </a:rPr>
              <a:t>squared units</a:t>
            </a:r>
            <a:r>
              <a:rPr lang="en-CA" sz="2400" dirty="0">
                <a:effectLst/>
              </a:rPr>
              <a:t>, can be less straightforward to grasp.</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The standard deviation is less sensitive to extreme values.</a:t>
            </a:r>
          </a:p>
        </p:txBody>
      </p:sp>
      <p:graphicFrame>
        <p:nvGraphicFramePr>
          <p:cNvPr id="6" name="Table 5">
            <a:extLst>
              <a:ext uri="{FF2B5EF4-FFF2-40B4-BE49-F238E27FC236}">
                <a16:creationId xmlns:a16="http://schemas.microsoft.com/office/drawing/2014/main" id="{21AD6708-438C-87B6-9337-5CA18F5AD80F}"/>
              </a:ext>
            </a:extLst>
          </p:cNvPr>
          <p:cNvGraphicFramePr>
            <a:graphicFrameLocks noGrp="1"/>
          </p:cNvGraphicFramePr>
          <p:nvPr>
            <p:extLst>
              <p:ext uri="{D42A27DB-BD31-4B8C-83A1-F6EECF244321}">
                <p14:modId xmlns:p14="http://schemas.microsoft.com/office/powerpoint/2010/main" val="4034614999"/>
              </p:ext>
            </p:extLst>
          </p:nvPr>
        </p:nvGraphicFramePr>
        <p:xfrm>
          <a:off x="6096000" y="1609702"/>
          <a:ext cx="5845821" cy="4263574"/>
        </p:xfrm>
        <a:graphic>
          <a:graphicData uri="http://schemas.openxmlformats.org/drawingml/2006/table">
            <a:tbl>
              <a:tblPr firstRow="1" bandRow="1">
                <a:tableStyleId>{5C22544A-7EE6-4342-B048-85BDC9FD1C3A}</a:tableStyleId>
              </a:tblPr>
              <a:tblGrid>
                <a:gridCol w="1293281">
                  <a:extLst>
                    <a:ext uri="{9D8B030D-6E8A-4147-A177-3AD203B41FA5}">
                      <a16:colId xmlns:a16="http://schemas.microsoft.com/office/drawing/2014/main" val="3874694053"/>
                    </a:ext>
                  </a:extLst>
                </a:gridCol>
                <a:gridCol w="2232922">
                  <a:extLst>
                    <a:ext uri="{9D8B030D-6E8A-4147-A177-3AD203B41FA5}">
                      <a16:colId xmlns:a16="http://schemas.microsoft.com/office/drawing/2014/main" val="1993990955"/>
                    </a:ext>
                  </a:extLst>
                </a:gridCol>
                <a:gridCol w="2319618">
                  <a:extLst>
                    <a:ext uri="{9D8B030D-6E8A-4147-A177-3AD203B41FA5}">
                      <a16:colId xmlns:a16="http://schemas.microsoft.com/office/drawing/2014/main" val="3478260338"/>
                    </a:ext>
                  </a:extLst>
                </a:gridCol>
              </a:tblGrid>
              <a:tr h="362134">
                <a:tc>
                  <a:txBody>
                    <a:bodyPr/>
                    <a:lstStyle/>
                    <a:p>
                      <a:r>
                        <a:rPr lang="en-CA" sz="1600" b="1">
                          <a:solidFill>
                            <a:srgbClr val="FFFFFF"/>
                          </a:solidFill>
                          <a:effectLst/>
                          <a:latin typeface="+mn-lt"/>
                        </a:rPr>
                        <a:t>Aspect</a:t>
                      </a:r>
                      <a:endParaRPr lang="en-CA" sz="1600">
                        <a:solidFill>
                          <a:srgbClr val="FFFFFF"/>
                        </a:solidFill>
                        <a:effectLst/>
                        <a:latin typeface="+mn-lt"/>
                      </a:endParaRPr>
                    </a:p>
                  </a:txBody>
                  <a:tcPr marL="47625" marR="47625" marT="0" marB="0"/>
                </a:tc>
                <a:tc>
                  <a:txBody>
                    <a:bodyPr/>
                    <a:lstStyle/>
                    <a:p>
                      <a:r>
                        <a:rPr lang="en-CA" sz="1600" b="1" dirty="0">
                          <a:solidFill>
                            <a:srgbClr val="FFFFFF"/>
                          </a:solidFill>
                          <a:effectLst/>
                          <a:latin typeface="+mn-lt"/>
                        </a:rPr>
                        <a:t>Variance</a:t>
                      </a:r>
                      <a:endParaRPr lang="en-CA" sz="1600" dirty="0">
                        <a:solidFill>
                          <a:srgbClr val="FFFFFF"/>
                        </a:solidFill>
                        <a:effectLst/>
                        <a:latin typeface="+mn-lt"/>
                      </a:endParaRPr>
                    </a:p>
                  </a:txBody>
                  <a:tcPr marL="47625" marR="47625" marT="0" marB="0"/>
                </a:tc>
                <a:tc>
                  <a:txBody>
                    <a:bodyPr/>
                    <a:lstStyle/>
                    <a:p>
                      <a:r>
                        <a:rPr lang="en-CA" sz="1600" b="1" dirty="0">
                          <a:solidFill>
                            <a:srgbClr val="FFFFFF"/>
                          </a:solidFill>
                          <a:effectLst/>
                          <a:latin typeface="+mn-lt"/>
                        </a:rPr>
                        <a:t>Standard Deviation</a:t>
                      </a:r>
                      <a:endParaRPr lang="en-CA" sz="1600" dirty="0">
                        <a:solidFill>
                          <a:srgbClr val="FFFFFF"/>
                        </a:solidFill>
                        <a:effectLst/>
                        <a:latin typeface="+mn-lt"/>
                      </a:endParaRPr>
                    </a:p>
                  </a:txBody>
                  <a:tcPr marL="47625" marR="47625" marT="0" marB="0"/>
                </a:tc>
                <a:extLst>
                  <a:ext uri="{0D108BD9-81ED-4DB2-BD59-A6C34878D82A}">
                    <a16:rowId xmlns:a16="http://schemas.microsoft.com/office/drawing/2014/main" val="4252083608"/>
                  </a:ext>
                </a:extLst>
              </a:tr>
              <a:tr h="485336">
                <a:tc>
                  <a:txBody>
                    <a:bodyPr/>
                    <a:lstStyle/>
                    <a:p>
                      <a:r>
                        <a:rPr lang="en-CA" sz="1600" b="1">
                          <a:effectLst/>
                          <a:latin typeface="+mn-lt"/>
                        </a:rPr>
                        <a:t>Calculation</a:t>
                      </a:r>
                      <a:endParaRPr lang="en-CA" sz="1600">
                        <a:effectLst/>
                        <a:latin typeface="+mn-lt"/>
                      </a:endParaRPr>
                    </a:p>
                  </a:txBody>
                  <a:tcPr marL="47625" marR="47625" marT="0" marB="0"/>
                </a:tc>
                <a:tc>
                  <a:txBody>
                    <a:bodyPr/>
                    <a:lstStyle/>
                    <a:p>
                      <a:r>
                        <a:rPr lang="en-CA" sz="1600">
                          <a:effectLst/>
                          <a:latin typeface="+mn-lt"/>
                        </a:rPr>
                        <a:t>Average of squared differences from the mean</a:t>
                      </a:r>
                    </a:p>
                  </a:txBody>
                  <a:tcPr marL="47625" marR="47625" marT="0" marB="0"/>
                </a:tc>
                <a:tc>
                  <a:txBody>
                    <a:bodyPr/>
                    <a:lstStyle/>
                    <a:p>
                      <a:r>
                        <a:rPr lang="en-CA" sz="1600">
                          <a:effectLst/>
                          <a:latin typeface="+mn-lt"/>
                        </a:rPr>
                        <a:t>Square root of the variance</a:t>
                      </a:r>
                    </a:p>
                  </a:txBody>
                  <a:tcPr marL="47625" marR="47625" marT="0" marB="0"/>
                </a:tc>
                <a:extLst>
                  <a:ext uri="{0D108BD9-81ED-4DB2-BD59-A6C34878D82A}">
                    <a16:rowId xmlns:a16="http://schemas.microsoft.com/office/drawing/2014/main" val="4288571580"/>
                  </a:ext>
                </a:extLst>
              </a:tr>
              <a:tr h="728004">
                <a:tc>
                  <a:txBody>
                    <a:bodyPr/>
                    <a:lstStyle/>
                    <a:p>
                      <a:r>
                        <a:rPr lang="en-CA" sz="1600" b="1">
                          <a:effectLst/>
                          <a:latin typeface="+mn-lt"/>
                        </a:rPr>
                        <a:t>Units</a:t>
                      </a:r>
                      <a:endParaRPr lang="en-CA" sz="1600">
                        <a:effectLst/>
                        <a:latin typeface="+mn-lt"/>
                      </a:endParaRPr>
                    </a:p>
                  </a:txBody>
                  <a:tcPr marL="47625" marR="47625" marT="0" marB="0">
                    <a:solidFill>
                      <a:schemeClr val="accent4">
                        <a:lumMod val="40000"/>
                        <a:lumOff val="60000"/>
                      </a:schemeClr>
                    </a:solidFill>
                  </a:tcPr>
                </a:tc>
                <a:tc>
                  <a:txBody>
                    <a:bodyPr/>
                    <a:lstStyle/>
                    <a:p>
                      <a:r>
                        <a:rPr lang="en-CA" sz="1600" dirty="0">
                          <a:effectLst/>
                          <a:latin typeface="+mn-lt"/>
                        </a:rPr>
                        <a:t>Squared units (e.g., squared meters, squared USD)</a:t>
                      </a:r>
                    </a:p>
                  </a:txBody>
                  <a:tcPr marL="47625" marR="47625" marT="0" marB="0">
                    <a:solidFill>
                      <a:schemeClr val="accent4">
                        <a:lumMod val="40000"/>
                        <a:lumOff val="60000"/>
                      </a:schemeClr>
                    </a:solidFill>
                  </a:tcPr>
                </a:tc>
                <a:tc>
                  <a:txBody>
                    <a:bodyPr/>
                    <a:lstStyle/>
                    <a:p>
                      <a:r>
                        <a:rPr lang="en-CA" sz="1600" dirty="0">
                          <a:effectLst/>
                          <a:latin typeface="+mn-lt"/>
                        </a:rPr>
                        <a:t>Same units as the original data</a:t>
                      </a:r>
                    </a:p>
                  </a:txBody>
                  <a:tcPr marL="47625" marR="47625" marT="0" marB="0">
                    <a:solidFill>
                      <a:schemeClr val="accent4">
                        <a:lumMod val="40000"/>
                        <a:lumOff val="60000"/>
                      </a:schemeClr>
                    </a:solidFill>
                  </a:tcPr>
                </a:tc>
                <a:extLst>
                  <a:ext uri="{0D108BD9-81ED-4DB2-BD59-A6C34878D82A}">
                    <a16:rowId xmlns:a16="http://schemas.microsoft.com/office/drawing/2014/main" val="3256636274"/>
                  </a:ext>
                </a:extLst>
              </a:tr>
              <a:tr h="485336">
                <a:tc>
                  <a:txBody>
                    <a:bodyPr/>
                    <a:lstStyle/>
                    <a:p>
                      <a:r>
                        <a:rPr lang="en-CA" sz="1600" b="1">
                          <a:effectLst/>
                          <a:latin typeface="+mn-lt"/>
                        </a:rPr>
                        <a:t>Interpretation</a:t>
                      </a:r>
                      <a:endParaRPr lang="en-CA" sz="1600">
                        <a:effectLst/>
                        <a:latin typeface="+mn-lt"/>
                      </a:endParaRPr>
                    </a:p>
                  </a:txBody>
                  <a:tcPr marL="47625" marR="47625" marT="0" marB="0"/>
                </a:tc>
                <a:tc>
                  <a:txBody>
                    <a:bodyPr/>
                    <a:lstStyle/>
                    <a:p>
                      <a:r>
                        <a:rPr lang="en-CA" sz="1600">
                          <a:effectLst/>
                          <a:latin typeface="+mn-lt"/>
                        </a:rPr>
                        <a:t>Gives an idea of the spread of data</a:t>
                      </a:r>
                    </a:p>
                  </a:txBody>
                  <a:tcPr marL="47625" marR="47625" marT="0" marB="0"/>
                </a:tc>
                <a:tc>
                  <a:txBody>
                    <a:bodyPr/>
                    <a:lstStyle/>
                    <a:p>
                      <a:r>
                        <a:rPr lang="en-CA" sz="1600" dirty="0">
                          <a:effectLst/>
                          <a:latin typeface="+mn-lt"/>
                        </a:rPr>
                        <a:t>Provides a clearer measure of spread</a:t>
                      </a:r>
                    </a:p>
                  </a:txBody>
                  <a:tcPr marL="47625" marR="47625" marT="0" marB="0"/>
                </a:tc>
                <a:extLst>
                  <a:ext uri="{0D108BD9-81ED-4DB2-BD59-A6C34878D82A}">
                    <a16:rowId xmlns:a16="http://schemas.microsoft.com/office/drawing/2014/main" val="2508366280"/>
                  </a:ext>
                </a:extLst>
              </a:tr>
              <a:tr h="485336">
                <a:tc>
                  <a:txBody>
                    <a:bodyPr/>
                    <a:lstStyle/>
                    <a:p>
                      <a:r>
                        <a:rPr lang="en-CA" sz="1600" b="1">
                          <a:effectLst/>
                          <a:latin typeface="+mn-lt"/>
                        </a:rPr>
                        <a:t>Sensitivity to Data</a:t>
                      </a:r>
                      <a:endParaRPr lang="en-CA" sz="1600">
                        <a:effectLst/>
                        <a:latin typeface="+mn-lt"/>
                      </a:endParaRPr>
                    </a:p>
                  </a:txBody>
                  <a:tcPr marL="47625" marR="47625" marT="0" marB="0"/>
                </a:tc>
                <a:tc>
                  <a:txBody>
                    <a:bodyPr/>
                    <a:lstStyle/>
                    <a:p>
                      <a:r>
                        <a:rPr lang="en-CA" sz="1600" dirty="0">
                          <a:effectLst/>
                          <a:latin typeface="+mn-lt"/>
                        </a:rPr>
                        <a:t>Sensitive to extreme values (squares differences)</a:t>
                      </a:r>
                    </a:p>
                  </a:txBody>
                  <a:tcPr marL="47625" marR="47625" marT="0" marB="0"/>
                </a:tc>
                <a:tc>
                  <a:txBody>
                    <a:bodyPr/>
                    <a:lstStyle/>
                    <a:p>
                      <a:r>
                        <a:rPr lang="en-CA" sz="1600">
                          <a:effectLst/>
                          <a:latin typeface="+mn-lt"/>
                        </a:rPr>
                        <a:t>Less sensitive (square root reduces impact)</a:t>
                      </a:r>
                    </a:p>
                  </a:txBody>
                  <a:tcPr marL="47625" marR="47625" marT="0" marB="0"/>
                </a:tc>
                <a:extLst>
                  <a:ext uri="{0D108BD9-81ED-4DB2-BD59-A6C34878D82A}">
                    <a16:rowId xmlns:a16="http://schemas.microsoft.com/office/drawing/2014/main" val="2232226177"/>
                  </a:ext>
                </a:extLst>
              </a:tr>
              <a:tr h="485336">
                <a:tc>
                  <a:txBody>
                    <a:bodyPr/>
                    <a:lstStyle/>
                    <a:p>
                      <a:r>
                        <a:rPr lang="en-CA" sz="1600" b="1">
                          <a:effectLst/>
                          <a:latin typeface="+mn-lt"/>
                        </a:rPr>
                        <a:t>Magnitude</a:t>
                      </a:r>
                      <a:endParaRPr lang="en-CA" sz="1600">
                        <a:effectLst/>
                        <a:latin typeface="+mn-lt"/>
                      </a:endParaRPr>
                    </a:p>
                  </a:txBody>
                  <a:tcPr marL="47625" marR="47625" marT="0" marB="0"/>
                </a:tc>
                <a:tc>
                  <a:txBody>
                    <a:bodyPr/>
                    <a:lstStyle/>
                    <a:p>
                      <a:r>
                        <a:rPr lang="en-CA" sz="1600">
                          <a:effectLst/>
                          <a:latin typeface="+mn-lt"/>
                        </a:rPr>
                        <a:t>Larger values, less intuitive interpretation</a:t>
                      </a:r>
                    </a:p>
                  </a:txBody>
                  <a:tcPr marL="47625" marR="47625" marT="0" marB="0"/>
                </a:tc>
                <a:tc>
                  <a:txBody>
                    <a:bodyPr/>
                    <a:lstStyle/>
                    <a:p>
                      <a:r>
                        <a:rPr lang="en-CA" sz="1600">
                          <a:effectLst/>
                          <a:latin typeface="+mn-lt"/>
                        </a:rPr>
                        <a:t>Smaller values, easier to interpret</a:t>
                      </a:r>
                    </a:p>
                  </a:txBody>
                  <a:tcPr marL="47625" marR="47625" marT="0" marB="0"/>
                </a:tc>
                <a:extLst>
                  <a:ext uri="{0D108BD9-81ED-4DB2-BD59-A6C34878D82A}">
                    <a16:rowId xmlns:a16="http://schemas.microsoft.com/office/drawing/2014/main" val="3499233082"/>
                  </a:ext>
                </a:extLst>
              </a:tr>
              <a:tr h="485336">
                <a:tc>
                  <a:txBody>
                    <a:bodyPr/>
                    <a:lstStyle/>
                    <a:p>
                      <a:r>
                        <a:rPr lang="en-CA" sz="1600" b="1">
                          <a:effectLst/>
                          <a:latin typeface="+mn-lt"/>
                        </a:rPr>
                        <a:t>Comparison</a:t>
                      </a:r>
                      <a:endParaRPr lang="en-CA" sz="1600">
                        <a:effectLst/>
                        <a:latin typeface="+mn-lt"/>
                      </a:endParaRPr>
                    </a:p>
                  </a:txBody>
                  <a:tcPr marL="47625" marR="47625" marT="0" marB="0"/>
                </a:tc>
                <a:tc>
                  <a:txBody>
                    <a:bodyPr/>
                    <a:lstStyle/>
                    <a:p>
                      <a:r>
                        <a:rPr lang="en-CA" sz="1600">
                          <a:effectLst/>
                          <a:latin typeface="+mn-lt"/>
                        </a:rPr>
                        <a:t>Harder to compare between different datasets</a:t>
                      </a:r>
                    </a:p>
                  </a:txBody>
                  <a:tcPr marL="47625" marR="47625" marT="0" marB="0"/>
                </a:tc>
                <a:tc>
                  <a:txBody>
                    <a:bodyPr/>
                    <a:lstStyle/>
                    <a:p>
                      <a:r>
                        <a:rPr lang="en-CA" sz="1600" dirty="0">
                          <a:effectLst/>
                          <a:latin typeface="+mn-lt"/>
                        </a:rPr>
                        <a:t>Easier to compare across datasets</a:t>
                      </a:r>
                    </a:p>
                  </a:txBody>
                  <a:tcPr marL="47625" marR="47625" marT="0" marB="0"/>
                </a:tc>
                <a:extLst>
                  <a:ext uri="{0D108BD9-81ED-4DB2-BD59-A6C34878D82A}">
                    <a16:rowId xmlns:a16="http://schemas.microsoft.com/office/drawing/2014/main" val="1233616596"/>
                  </a:ext>
                </a:extLst>
              </a:tr>
            </a:tbl>
          </a:graphicData>
        </a:graphic>
      </p:graphicFrame>
      <p:sp>
        <p:nvSpPr>
          <p:cNvPr id="2" name="Footer Placeholder 1">
            <a:extLst>
              <a:ext uri="{FF2B5EF4-FFF2-40B4-BE49-F238E27FC236}">
                <a16:creationId xmlns:a16="http://schemas.microsoft.com/office/drawing/2014/main" id="{E595CFB8-0CEB-4105-F1F3-01DEF21BD78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31612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Assignment for Variance and SD</a:t>
            </a:r>
          </a:p>
        </p:txBody>
      </p:sp>
      <p:pic>
        <p:nvPicPr>
          <p:cNvPr id="2" name="Picture 1">
            <a:extLst>
              <a:ext uri="{FF2B5EF4-FFF2-40B4-BE49-F238E27FC236}">
                <a16:creationId xmlns:a16="http://schemas.microsoft.com/office/drawing/2014/main" id="{64F22A00-D246-B9A5-8DFC-1AB6EDDEB253}"/>
              </a:ext>
            </a:extLst>
          </p:cNvPr>
          <p:cNvPicPr>
            <a:picLocks noChangeAspect="1"/>
          </p:cNvPicPr>
          <p:nvPr/>
        </p:nvPicPr>
        <p:blipFill>
          <a:blip r:embed="rId2"/>
          <a:stretch>
            <a:fillRect/>
          </a:stretch>
        </p:blipFill>
        <p:spPr>
          <a:xfrm>
            <a:off x="3731425" y="1977884"/>
            <a:ext cx="7943452" cy="4048697"/>
          </a:xfrm>
          <a:prstGeom prst="rect">
            <a:avLst/>
          </a:prstGeom>
        </p:spPr>
      </p:pic>
      <p:graphicFrame>
        <p:nvGraphicFramePr>
          <p:cNvPr id="3" name="Table 2">
            <a:extLst>
              <a:ext uri="{FF2B5EF4-FFF2-40B4-BE49-F238E27FC236}">
                <a16:creationId xmlns:a16="http://schemas.microsoft.com/office/drawing/2014/main" id="{3D17F0E0-EC34-FEC6-58D8-F89A0A17A833}"/>
              </a:ext>
            </a:extLst>
          </p:cNvPr>
          <p:cNvGraphicFramePr>
            <a:graphicFrameLocks noGrp="1"/>
          </p:cNvGraphicFramePr>
          <p:nvPr>
            <p:extLst>
              <p:ext uri="{D42A27DB-BD31-4B8C-83A1-F6EECF244321}">
                <p14:modId xmlns:p14="http://schemas.microsoft.com/office/powerpoint/2010/main" val="2876060304"/>
              </p:ext>
            </p:extLst>
          </p:nvPr>
        </p:nvGraphicFramePr>
        <p:xfrm>
          <a:off x="517123" y="2629794"/>
          <a:ext cx="2749860" cy="2123440"/>
        </p:xfrm>
        <a:graphic>
          <a:graphicData uri="http://schemas.openxmlformats.org/drawingml/2006/table">
            <a:tbl>
              <a:tblPr firstRow="1" bandRow="1">
                <a:tableStyleId>{C083E6E3-FA7D-4D7B-A595-EF9225AFEA82}</a:tableStyleId>
              </a:tblPr>
              <a:tblGrid>
                <a:gridCol w="1464660">
                  <a:extLst>
                    <a:ext uri="{9D8B030D-6E8A-4147-A177-3AD203B41FA5}">
                      <a16:colId xmlns:a16="http://schemas.microsoft.com/office/drawing/2014/main" val="2227664561"/>
                    </a:ext>
                  </a:extLst>
                </a:gridCol>
                <a:gridCol w="1285200">
                  <a:extLst>
                    <a:ext uri="{9D8B030D-6E8A-4147-A177-3AD203B41FA5}">
                      <a16:colId xmlns:a16="http://schemas.microsoft.com/office/drawing/2014/main" val="2642257145"/>
                    </a:ext>
                  </a:extLst>
                </a:gridCol>
              </a:tblGrid>
              <a:tr h="370840">
                <a:tc>
                  <a:txBody>
                    <a:bodyPr/>
                    <a:lstStyle/>
                    <a:p>
                      <a:r>
                        <a:rPr lang="en-US" dirty="0"/>
                        <a:t>Position</a:t>
                      </a:r>
                    </a:p>
                  </a:txBody>
                  <a:tcPr/>
                </a:tc>
                <a:tc>
                  <a:txBody>
                    <a:bodyPr/>
                    <a:lstStyle/>
                    <a:p>
                      <a:r>
                        <a:rPr lang="en-US" dirty="0"/>
                        <a:t>Salary</a:t>
                      </a:r>
                    </a:p>
                  </a:txBody>
                  <a:tcPr/>
                </a:tc>
                <a:extLst>
                  <a:ext uri="{0D108BD9-81ED-4DB2-BD59-A6C34878D82A}">
                    <a16:rowId xmlns:a16="http://schemas.microsoft.com/office/drawing/2014/main" val="2120390881"/>
                  </a:ext>
                </a:extLst>
              </a:tr>
              <a:tr h="370840">
                <a:tc>
                  <a:txBody>
                    <a:bodyPr/>
                    <a:lstStyle/>
                    <a:p>
                      <a:r>
                        <a:rPr lang="en-US" dirty="0"/>
                        <a:t>President</a:t>
                      </a:r>
                    </a:p>
                  </a:txBody>
                  <a:tcPr/>
                </a:tc>
                <a:tc>
                  <a:txBody>
                    <a:bodyPr/>
                    <a:lstStyle/>
                    <a:p>
                      <a:r>
                        <a:rPr lang="en-US" dirty="0"/>
                        <a:t>$100,000</a:t>
                      </a:r>
                    </a:p>
                  </a:txBody>
                  <a:tcPr/>
                </a:tc>
                <a:extLst>
                  <a:ext uri="{0D108BD9-81ED-4DB2-BD59-A6C34878D82A}">
                    <a16:rowId xmlns:a16="http://schemas.microsoft.com/office/drawing/2014/main" val="1629402755"/>
                  </a:ext>
                </a:extLst>
              </a:tr>
              <a:tr h="370840">
                <a:tc>
                  <a:txBody>
                    <a:bodyPr/>
                    <a:lstStyle/>
                    <a:p>
                      <a:r>
                        <a:rPr lang="en-US" dirty="0"/>
                        <a:t>Manager</a:t>
                      </a:r>
                    </a:p>
                  </a:txBody>
                  <a:tcPr/>
                </a:tc>
                <a:tc>
                  <a:txBody>
                    <a:bodyPr/>
                    <a:lstStyle/>
                    <a:p>
                      <a:r>
                        <a:rPr lang="en-US" dirty="0"/>
                        <a:t>$50,000</a:t>
                      </a:r>
                    </a:p>
                  </a:txBody>
                  <a:tcPr/>
                </a:tc>
                <a:extLst>
                  <a:ext uri="{0D108BD9-81ED-4DB2-BD59-A6C34878D82A}">
                    <a16:rowId xmlns:a16="http://schemas.microsoft.com/office/drawing/2014/main" val="2756076089"/>
                  </a:ext>
                </a:extLst>
              </a:tr>
              <a:tr h="370840">
                <a:tc>
                  <a:txBody>
                    <a:bodyPr/>
                    <a:lstStyle/>
                    <a:p>
                      <a:r>
                        <a:rPr lang="en-US" dirty="0"/>
                        <a:t>Secretary</a:t>
                      </a:r>
                    </a:p>
                  </a:txBody>
                  <a:tcPr/>
                </a:tc>
                <a:tc>
                  <a:txBody>
                    <a:bodyPr/>
                    <a:lstStyle/>
                    <a:p>
                      <a:r>
                        <a:rPr lang="en-US" dirty="0"/>
                        <a:t>$40,000</a:t>
                      </a:r>
                    </a:p>
                  </a:txBody>
                  <a:tcPr/>
                </a:tc>
                <a:extLst>
                  <a:ext uri="{0D108BD9-81ED-4DB2-BD59-A6C34878D82A}">
                    <a16:rowId xmlns:a16="http://schemas.microsoft.com/office/drawing/2014/main" val="3207323904"/>
                  </a:ext>
                </a:extLst>
              </a:tr>
              <a:tr h="370840">
                <a:tc>
                  <a:txBody>
                    <a:bodyPr/>
                    <a:lstStyle/>
                    <a:p>
                      <a:r>
                        <a:rPr lang="en-US" dirty="0"/>
                        <a:t>Maintenance Worker</a:t>
                      </a:r>
                    </a:p>
                  </a:txBody>
                  <a:tcPr/>
                </a:tc>
                <a:tc>
                  <a:txBody>
                    <a:bodyPr/>
                    <a:lstStyle/>
                    <a:p>
                      <a:r>
                        <a:rPr lang="en-US" dirty="0"/>
                        <a:t>$10,000</a:t>
                      </a:r>
                    </a:p>
                  </a:txBody>
                  <a:tcPr/>
                </a:tc>
                <a:extLst>
                  <a:ext uri="{0D108BD9-81ED-4DB2-BD59-A6C34878D82A}">
                    <a16:rowId xmlns:a16="http://schemas.microsoft.com/office/drawing/2014/main" val="338140492"/>
                  </a:ext>
                </a:extLst>
              </a:tr>
            </a:tbl>
          </a:graphicData>
        </a:graphic>
      </p:graphicFrame>
      <p:sp>
        <p:nvSpPr>
          <p:cNvPr id="6" name="TextBox 5">
            <a:extLst>
              <a:ext uri="{FF2B5EF4-FFF2-40B4-BE49-F238E27FC236}">
                <a16:creationId xmlns:a16="http://schemas.microsoft.com/office/drawing/2014/main" id="{A43AB7C0-B187-F4F8-1A87-A4F229821F08}"/>
              </a:ext>
            </a:extLst>
          </p:cNvPr>
          <p:cNvSpPr txBox="1"/>
          <p:nvPr/>
        </p:nvSpPr>
        <p:spPr>
          <a:xfrm>
            <a:off x="765209" y="1395127"/>
            <a:ext cx="8112462" cy="400110"/>
          </a:xfrm>
          <a:prstGeom prst="rect">
            <a:avLst/>
          </a:prstGeom>
          <a:noFill/>
        </p:spPr>
        <p:txBody>
          <a:bodyPr wrap="square">
            <a:spAutoFit/>
          </a:bodyPr>
          <a:lstStyle/>
          <a:p>
            <a:r>
              <a:rPr lang="en-CA" sz="2000" dirty="0">
                <a:effectLst/>
              </a:rPr>
              <a:t>Refer to the Word file for details. </a:t>
            </a:r>
            <a:endParaRPr lang="en-CA" sz="2000" dirty="0"/>
          </a:p>
        </p:txBody>
      </p:sp>
      <p:sp>
        <p:nvSpPr>
          <p:cNvPr id="9" name="Footer Placeholder 8">
            <a:extLst>
              <a:ext uri="{FF2B5EF4-FFF2-40B4-BE49-F238E27FC236}">
                <a16:creationId xmlns:a16="http://schemas.microsoft.com/office/drawing/2014/main" id="{FF6210AC-8E39-F745-A85A-173E728C761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42208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Course Evaluations</a:t>
            </a:r>
          </a:p>
        </p:txBody>
      </p:sp>
      <p:sp>
        <p:nvSpPr>
          <p:cNvPr id="2" name="TextBox 1">
            <a:extLst>
              <a:ext uri="{FF2B5EF4-FFF2-40B4-BE49-F238E27FC236}">
                <a16:creationId xmlns:a16="http://schemas.microsoft.com/office/drawing/2014/main" id="{6701F9FB-0EFF-3D39-C010-7965BAE32D42}"/>
              </a:ext>
            </a:extLst>
          </p:cNvPr>
          <p:cNvSpPr txBox="1"/>
          <p:nvPr/>
        </p:nvSpPr>
        <p:spPr>
          <a:xfrm>
            <a:off x="1126156" y="1804304"/>
            <a:ext cx="9473782" cy="3046988"/>
          </a:xfrm>
          <a:prstGeom prst="rect">
            <a:avLst/>
          </a:prstGeom>
          <a:noFill/>
        </p:spPr>
        <p:txBody>
          <a:bodyPr wrap="square" rtlCol="0">
            <a:spAutoFit/>
          </a:bodyPr>
          <a:lstStyle/>
          <a:p>
            <a:r>
              <a:rPr lang="en-US" sz="2400" dirty="0"/>
              <a:t>-   Assignments </a:t>
            </a:r>
          </a:p>
          <a:p>
            <a:r>
              <a:rPr lang="en-US" sz="2400" dirty="0"/>
              <a:t>	25% </a:t>
            </a:r>
          </a:p>
          <a:p>
            <a:r>
              <a:rPr lang="en-US" sz="2400" dirty="0"/>
              <a:t> </a:t>
            </a:r>
          </a:p>
          <a:p>
            <a:r>
              <a:rPr lang="en-US" sz="2400" dirty="0"/>
              <a:t>-   Projects</a:t>
            </a:r>
          </a:p>
          <a:p>
            <a:r>
              <a:rPr lang="en-US" sz="2400" dirty="0"/>
              <a:t>	25%</a:t>
            </a:r>
          </a:p>
          <a:p>
            <a:endParaRPr lang="en-US" sz="2400" dirty="0"/>
          </a:p>
          <a:p>
            <a:r>
              <a:rPr lang="en-US" sz="2400" dirty="0"/>
              <a:t>-   Final Exam</a:t>
            </a:r>
          </a:p>
          <a:p>
            <a:r>
              <a:rPr lang="en-US" sz="2400" dirty="0"/>
              <a:t>	50%</a:t>
            </a:r>
          </a:p>
        </p:txBody>
      </p:sp>
      <p:sp>
        <p:nvSpPr>
          <p:cNvPr id="3" name="Footer Placeholder 2">
            <a:extLst>
              <a:ext uri="{FF2B5EF4-FFF2-40B4-BE49-F238E27FC236}">
                <a16:creationId xmlns:a16="http://schemas.microsoft.com/office/drawing/2014/main" id="{5113686C-04FC-7E8E-6345-32F676EC491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054248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1062900" lvl="1" indent="-342900">
              <a:buFont typeface="Wingdings" pitchFamily="2" charset="2"/>
              <a:buChar char="ü"/>
            </a:pPr>
            <a:r>
              <a:rPr lang="en-CA" sz="2000" dirty="0"/>
              <a:t>Tables </a:t>
            </a:r>
          </a:p>
          <a:p>
            <a:pPr marL="1062900" lvl="1" indent="-342900">
              <a:buFont typeface="Wingdings" pitchFamily="2" charset="2"/>
              <a:buChar char="ü"/>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1062900" indent="-342900">
              <a:buFont typeface="Wingdings" pitchFamily="2" charset="2"/>
              <a:buChar char="ü"/>
            </a:pPr>
            <a:r>
              <a:rPr lang="en-CA" sz="2000" dirty="0"/>
              <a:t>Measures of Central Tendency (Mean, Median, mode)</a:t>
            </a:r>
          </a:p>
          <a:p>
            <a:pPr marL="1062900" indent="-342900">
              <a:buFont typeface="Wingdings" pitchFamily="2" charset="2"/>
              <a:buChar char="ü"/>
            </a:pPr>
            <a:r>
              <a:rPr lang="en-CA" sz="2000" dirty="0"/>
              <a:t>Measures of Variation (Range, Interquartile Range, Variance, Standard Deviation)</a:t>
            </a:r>
          </a:p>
          <a:p>
            <a:pPr marL="900000" indent="-180000">
              <a:buFont typeface="Arial" panose="020B0604020202020204" pitchFamily="34" charset="0"/>
              <a:buChar char="•"/>
            </a:pPr>
            <a:r>
              <a:rPr lang="en-CA" sz="2000" dirty="0">
                <a:highlight>
                  <a:srgbClr val="00FFFF"/>
                </a:highlight>
              </a:rPr>
              <a:t>Measures of Shape (Skewness, Kurtosis)</a:t>
            </a:r>
          </a:p>
          <a:p>
            <a:pPr marL="900000" indent="-180000">
              <a:buFont typeface="Arial" panose="020B0604020202020204" pitchFamily="34" charset="0"/>
              <a:buChar char="•"/>
            </a:pPr>
            <a:r>
              <a:rPr lang="en-CA" sz="2000" dirty="0"/>
              <a:t>Measures of Association (Covariance, Correlation)</a:t>
            </a:r>
          </a:p>
        </p:txBody>
      </p:sp>
      <p:sp>
        <p:nvSpPr>
          <p:cNvPr id="2" name="Footer Placeholder 1">
            <a:extLst>
              <a:ext uri="{FF2B5EF4-FFF2-40B4-BE49-F238E27FC236}">
                <a16:creationId xmlns:a16="http://schemas.microsoft.com/office/drawing/2014/main" id="{BB2763BE-4F78-F4D2-92BE-EAA53933FB5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8335905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457199" y="1600200"/>
            <a:ext cx="11385613" cy="4586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Tx/>
              <a:buNone/>
            </a:pPr>
            <a:r>
              <a:rPr lang="en-US" altLang="en-US" sz="2400" b="1" dirty="0"/>
              <a:t>c. Measures of Shape</a:t>
            </a:r>
          </a:p>
          <a:p>
            <a:pPr marL="609600" indent="-609600">
              <a:buFontTx/>
              <a:buNone/>
            </a:pPr>
            <a:endParaRPr lang="en-US" altLang="en-US" sz="2400" b="1" dirty="0"/>
          </a:p>
          <a:p>
            <a:r>
              <a:rPr lang="en-CA" sz="2400" b="1" dirty="0">
                <a:solidFill>
                  <a:srgbClr val="3333CC"/>
                </a:solidFill>
              </a:rPr>
              <a:t>Skewness </a:t>
            </a:r>
            <a:r>
              <a:rPr lang="en-CA" sz="2400" dirty="0"/>
              <a:t>is</a:t>
            </a:r>
            <a:r>
              <a:rPr lang="en-CA" sz="2400" b="1" dirty="0">
                <a:solidFill>
                  <a:srgbClr val="3333CC"/>
                </a:solidFill>
              </a:rPr>
              <a:t> </a:t>
            </a:r>
            <a:r>
              <a:rPr lang="en-US" altLang="en-US" sz="2400" dirty="0"/>
              <a:t>the tendency of the deviations from the mean to be larger in one direction than in the other. Tendency for one tail of the distribution to be heavier than the other.</a:t>
            </a:r>
            <a:endParaRPr lang="en-US" altLang="en-US" sz="2400" b="1" dirty="0"/>
          </a:p>
          <a:p>
            <a:endParaRPr lang="en-US" sz="2400" b="1" dirty="0"/>
          </a:p>
          <a:p>
            <a:r>
              <a:rPr lang="en-CA" sz="2400" b="1" dirty="0">
                <a:solidFill>
                  <a:srgbClr val="3333CC"/>
                </a:solidFill>
              </a:rPr>
              <a:t>Kurtosis</a:t>
            </a:r>
            <a:r>
              <a:rPr lang="en-CA" sz="2400" dirty="0"/>
              <a:t> </a:t>
            </a:r>
            <a:r>
              <a:rPr lang="en-US" altLang="en-US" sz="2400" dirty="0"/>
              <a:t>is a measure of the relative </a:t>
            </a:r>
            <a:r>
              <a:rPr lang="en-US" altLang="en-US" sz="2400" dirty="0" err="1"/>
              <a:t>peakedness</a:t>
            </a:r>
            <a:r>
              <a:rPr lang="en-US" altLang="en-US" sz="2400" dirty="0"/>
              <a:t> or flatness of the frequency distribution curve. The kurtosis of a normal distribution is zero.</a:t>
            </a:r>
          </a:p>
          <a:p>
            <a:pPr marL="0" indent="0">
              <a:buNone/>
            </a:pPr>
            <a:endParaRPr lang="en-US" altLang="en-US" sz="2400" dirty="0"/>
          </a:p>
          <a:p>
            <a:pPr>
              <a:lnSpc>
                <a:spcPct val="110000"/>
              </a:lnSpc>
              <a:spcBef>
                <a:spcPct val="50000"/>
              </a:spcBef>
              <a:buClr>
                <a:srgbClr val="CC0000"/>
              </a:buClr>
              <a:buFont typeface="Wingdings" pitchFamily="2" charset="2"/>
              <a:buNone/>
            </a:pPr>
            <a:r>
              <a:rPr lang="en-US" altLang="en-US" sz="2400" dirty="0"/>
              <a:t>	</a:t>
            </a:r>
            <a:endParaRPr lang="en-CA" sz="2000" dirty="0"/>
          </a:p>
        </p:txBody>
      </p:sp>
      <p:sp>
        <p:nvSpPr>
          <p:cNvPr id="3" name="Footer Placeholder 2">
            <a:extLst>
              <a:ext uri="{FF2B5EF4-FFF2-40B4-BE49-F238E27FC236}">
                <a16:creationId xmlns:a16="http://schemas.microsoft.com/office/drawing/2014/main" id="{608DDA23-550D-EF4F-E304-65834F28124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656547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Skewness and Kurtosis</a:t>
            </a:r>
          </a:p>
        </p:txBody>
      </p:sp>
      <p:sp>
        <p:nvSpPr>
          <p:cNvPr id="47" name="TextBox 46">
            <a:extLst>
              <a:ext uri="{FF2B5EF4-FFF2-40B4-BE49-F238E27FC236}">
                <a16:creationId xmlns:a16="http://schemas.microsoft.com/office/drawing/2014/main" id="{2175974C-636B-3FDD-D204-80547C890CEB}"/>
              </a:ext>
            </a:extLst>
          </p:cNvPr>
          <p:cNvSpPr txBox="1"/>
          <p:nvPr/>
        </p:nvSpPr>
        <p:spPr>
          <a:xfrm>
            <a:off x="765208" y="1793003"/>
            <a:ext cx="10536066" cy="3785652"/>
          </a:xfrm>
          <a:prstGeom prst="rect">
            <a:avLst/>
          </a:prstGeom>
          <a:noFill/>
        </p:spPr>
        <p:txBody>
          <a:bodyPr wrap="square">
            <a:spAutoFit/>
          </a:bodyPr>
          <a:lstStyle/>
          <a:p>
            <a:pPr marL="342900" indent="-342900" eaLnBrk="1" hangingPunct="1">
              <a:buFont typeface="Arial" panose="020B0604020202020204" pitchFamily="34" charset="0"/>
              <a:buChar char="•"/>
            </a:pPr>
            <a:r>
              <a:rPr lang="en-IN" altLang="en-US" sz="2400" dirty="0">
                <a:cs typeface="Times New Roman" panose="02020603050405020304" pitchFamily="18" charset="0"/>
              </a:rPr>
              <a:t>The </a:t>
            </a:r>
            <a:r>
              <a:rPr lang="en-IN" altLang="en-US" sz="2400" b="1" dirty="0">
                <a:solidFill>
                  <a:srgbClr val="3333CC"/>
                </a:solidFill>
              </a:rPr>
              <a:t>measures of central tendencies </a:t>
            </a:r>
            <a:r>
              <a:rPr lang="en-IN" altLang="en-US" sz="2400" dirty="0">
                <a:cs typeface="Times New Roman" panose="02020603050405020304" pitchFamily="18" charset="0"/>
              </a:rPr>
              <a:t>obtain a representative value of the data.</a:t>
            </a: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eaLnBrk="1" hangingPunct="1">
              <a:buFont typeface="Arial" panose="020B0604020202020204" pitchFamily="34" charset="0"/>
              <a:buChar char="•"/>
            </a:pPr>
            <a:r>
              <a:rPr lang="en-IN" altLang="en-US" sz="2400" dirty="0">
                <a:cs typeface="Times New Roman" panose="02020603050405020304" pitchFamily="18" charset="0"/>
              </a:rPr>
              <a:t>The </a:t>
            </a:r>
            <a:r>
              <a:rPr lang="en-IN" altLang="en-US" sz="2400" b="1" dirty="0">
                <a:solidFill>
                  <a:srgbClr val="3333CC"/>
                </a:solidFill>
              </a:rPr>
              <a:t>measures of variance</a:t>
            </a:r>
            <a:r>
              <a:rPr lang="en-IN" altLang="en-US" sz="2400" b="1" dirty="0">
                <a:cs typeface="Times New Roman" panose="02020603050405020304" pitchFamily="18" charset="0"/>
              </a:rPr>
              <a:t> </a:t>
            </a:r>
            <a:r>
              <a:rPr lang="en-IN" altLang="en-US" sz="2400" dirty="0">
                <a:cs typeface="Times New Roman" panose="02020603050405020304" pitchFamily="18" charset="0"/>
              </a:rPr>
              <a:t>help us to know that whether most of the data points are close to or away from the measures of central tendencies.</a:t>
            </a: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algn="just" eaLnBrk="1" hangingPunct="1">
              <a:buFont typeface="Arial" panose="020B0604020202020204" pitchFamily="34" charset="0"/>
              <a:buChar char="•"/>
            </a:pPr>
            <a:r>
              <a:rPr lang="en-IN" altLang="en-US" sz="2400" dirty="0">
                <a:cs typeface="Times New Roman" panose="02020603050405020304" pitchFamily="18" charset="0"/>
              </a:rPr>
              <a:t>But these measure are not sufficient to interpret data. Another aspect of the data is to know its symmetry and flatness (</a:t>
            </a:r>
            <a:r>
              <a:rPr lang="en-IN" altLang="en-US" sz="2400" b="1" dirty="0">
                <a:solidFill>
                  <a:srgbClr val="3333CC"/>
                </a:solidFill>
              </a:rPr>
              <a:t>Skewness</a:t>
            </a:r>
            <a:r>
              <a:rPr lang="en-IN" altLang="en-US" sz="2400" dirty="0">
                <a:cs typeface="Times New Roman" panose="02020603050405020304" pitchFamily="18" charset="0"/>
              </a:rPr>
              <a:t> and </a:t>
            </a:r>
            <a:r>
              <a:rPr lang="en-IN" altLang="en-US" sz="2400" b="1" dirty="0">
                <a:solidFill>
                  <a:srgbClr val="3333CC"/>
                </a:solidFill>
              </a:rPr>
              <a:t>Kurtosis</a:t>
            </a:r>
            <a:r>
              <a:rPr lang="en-IN" altLang="en-US" sz="2400" dirty="0">
                <a:cs typeface="Times New Roman" panose="02020603050405020304" pitchFamily="18" charset="0"/>
              </a:rPr>
              <a:t>). </a:t>
            </a:r>
          </a:p>
          <a:p>
            <a:pPr marL="342900" indent="-342900" algn="just" eaLnBrk="1" hangingPunct="1">
              <a:buFont typeface="Arial" panose="020B0604020202020204" pitchFamily="34" charset="0"/>
              <a:buChar char="•"/>
            </a:pPr>
            <a:endParaRPr lang="en-IN" altLang="en-US" sz="2400" dirty="0">
              <a:cs typeface="Times New Roman" panose="02020603050405020304" pitchFamily="18" charset="0"/>
            </a:endParaRPr>
          </a:p>
        </p:txBody>
      </p:sp>
      <p:sp>
        <p:nvSpPr>
          <p:cNvPr id="2" name="Footer Placeholder 1">
            <a:extLst>
              <a:ext uri="{FF2B5EF4-FFF2-40B4-BE49-F238E27FC236}">
                <a16:creationId xmlns:a16="http://schemas.microsoft.com/office/drawing/2014/main" id="{D2EFB650-D971-2BFB-5F39-94DE366FF78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684104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48" name="TextBox 47">
            <a:extLst>
              <a:ext uri="{FF2B5EF4-FFF2-40B4-BE49-F238E27FC236}">
                <a16:creationId xmlns:a16="http://schemas.microsoft.com/office/drawing/2014/main" id="{EC0E2024-908F-9BBA-956A-7AEB2A75FEE9}"/>
              </a:ext>
            </a:extLst>
          </p:cNvPr>
          <p:cNvSpPr txBox="1"/>
          <p:nvPr/>
        </p:nvSpPr>
        <p:spPr>
          <a:xfrm>
            <a:off x="585343" y="1405009"/>
            <a:ext cx="10579963" cy="830997"/>
          </a:xfrm>
          <a:prstGeom prst="rect">
            <a:avLst/>
          </a:prstGeom>
          <a:noFill/>
        </p:spPr>
        <p:txBody>
          <a:bodyPr wrap="square">
            <a:spAutoFit/>
          </a:bodyPr>
          <a:lstStyle/>
          <a:p>
            <a:r>
              <a:rPr lang="en-IN" altLang="en-US" sz="2400" dirty="0">
                <a:cs typeface="Times New Roman" panose="02020603050405020304" pitchFamily="18" charset="0"/>
              </a:rPr>
              <a:t>Is it possible that two distributions have the same mean and standard deviations, but they are not similar in distribution? </a:t>
            </a:r>
            <a:r>
              <a:rPr lang="en-US" altLang="en-US" sz="2400" dirty="0">
                <a:cs typeface="Times New Roman" panose="02020603050405020304" pitchFamily="18" charset="0"/>
              </a:rPr>
              <a:t>How? </a:t>
            </a:r>
            <a:endParaRPr lang="en-IN" altLang="en-US" sz="2400" dirty="0">
              <a:cs typeface="Times New Roman" panose="02020603050405020304" pitchFamily="18" charset="0"/>
            </a:endParaRPr>
          </a:p>
        </p:txBody>
      </p:sp>
      <p:pic>
        <p:nvPicPr>
          <p:cNvPr id="52" name="Picture 51">
            <a:extLst>
              <a:ext uri="{FF2B5EF4-FFF2-40B4-BE49-F238E27FC236}">
                <a16:creationId xmlns:a16="http://schemas.microsoft.com/office/drawing/2014/main" id="{69D64F07-99CC-47B1-00A7-0899A0971BC5}"/>
              </a:ext>
            </a:extLst>
          </p:cNvPr>
          <p:cNvPicPr>
            <a:picLocks noChangeAspect="1"/>
          </p:cNvPicPr>
          <p:nvPr/>
        </p:nvPicPr>
        <p:blipFill>
          <a:blip r:embed="rId2"/>
          <a:stretch>
            <a:fillRect/>
          </a:stretch>
        </p:blipFill>
        <p:spPr>
          <a:xfrm>
            <a:off x="1707970" y="2446175"/>
            <a:ext cx="8776060" cy="3727772"/>
          </a:xfrm>
          <a:prstGeom prst="rect">
            <a:avLst/>
          </a:prstGeom>
        </p:spPr>
      </p:pic>
      <p:sp>
        <p:nvSpPr>
          <p:cNvPr id="2" name="Footer Placeholder 1">
            <a:extLst>
              <a:ext uri="{FF2B5EF4-FFF2-40B4-BE49-F238E27FC236}">
                <a16:creationId xmlns:a16="http://schemas.microsoft.com/office/drawing/2014/main" id="{7461BBAC-7E9B-4EBD-F945-E4F518C3DD9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65849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51" name="TextBox 50">
            <a:extLst>
              <a:ext uri="{FF2B5EF4-FFF2-40B4-BE49-F238E27FC236}">
                <a16:creationId xmlns:a16="http://schemas.microsoft.com/office/drawing/2014/main" id="{C4AB5938-4D03-B9CE-A68E-94399CF1175E}"/>
              </a:ext>
            </a:extLst>
          </p:cNvPr>
          <p:cNvSpPr txBox="1"/>
          <p:nvPr/>
        </p:nvSpPr>
        <p:spPr>
          <a:xfrm>
            <a:off x="585343" y="4930043"/>
            <a:ext cx="10925453" cy="1015663"/>
          </a:xfrm>
          <a:prstGeom prst="rect">
            <a:avLst/>
          </a:prstGeom>
          <a:noFill/>
        </p:spPr>
        <p:txBody>
          <a:bodyPr wrap="square">
            <a:spAutoFit/>
          </a:bodyPr>
          <a:lstStyle/>
          <a:p>
            <a:r>
              <a:rPr lang="en-CA" sz="2000" b="1" i="0" u="none" strike="noStrike" dirty="0">
                <a:effectLst/>
              </a:rPr>
              <a:t>Example:</a:t>
            </a:r>
            <a:r>
              <a:rPr lang="en-CA" sz="2000" b="0" i="0" u="none" strike="noStrike" dirty="0">
                <a:effectLst/>
              </a:rPr>
              <a:t> Income distribution is often skewed, affecting economic policies. A right-skewed income distribution might indicate a large proportion of the population earning below the mean income, which has implications for welfare and taxation policies.</a:t>
            </a:r>
            <a:r>
              <a:rPr lang="en-IN" altLang="en-US" sz="2000" dirty="0">
                <a:cs typeface="Times New Roman" panose="02020603050405020304" pitchFamily="18" charset="0"/>
              </a:rPr>
              <a:t> </a:t>
            </a:r>
          </a:p>
        </p:txBody>
      </p:sp>
      <p:sp>
        <p:nvSpPr>
          <p:cNvPr id="2" name="TextBox 1">
            <a:extLst>
              <a:ext uri="{FF2B5EF4-FFF2-40B4-BE49-F238E27FC236}">
                <a16:creationId xmlns:a16="http://schemas.microsoft.com/office/drawing/2014/main" id="{2B1C8AAD-B94E-AFAA-4676-52A3F4FADB55}"/>
              </a:ext>
            </a:extLst>
          </p:cNvPr>
          <p:cNvSpPr txBox="1"/>
          <p:nvPr/>
        </p:nvSpPr>
        <p:spPr>
          <a:xfrm>
            <a:off x="585343" y="1405009"/>
            <a:ext cx="10579963" cy="461665"/>
          </a:xfrm>
          <a:prstGeom prst="rect">
            <a:avLst/>
          </a:prstGeom>
          <a:noFill/>
        </p:spPr>
        <p:txBody>
          <a:bodyPr wrap="square">
            <a:spAutoFit/>
          </a:bodyPr>
          <a:lstStyle/>
          <a:p>
            <a:r>
              <a:rPr lang="en-US" altLang="en-US" sz="2400" dirty="0">
                <a:cs typeface="Times New Roman" panose="02020603050405020304" pitchFamily="18" charset="0"/>
              </a:rPr>
              <a:t>Why is Skewness important? </a:t>
            </a:r>
            <a:endParaRPr lang="en-IN" altLang="en-US" sz="2400" dirty="0">
              <a:cs typeface="Times New Roman" panose="02020603050405020304" pitchFamily="18" charset="0"/>
            </a:endParaRPr>
          </a:p>
        </p:txBody>
      </p:sp>
      <p:pic>
        <p:nvPicPr>
          <p:cNvPr id="9" name="Picture 8">
            <a:extLst>
              <a:ext uri="{FF2B5EF4-FFF2-40B4-BE49-F238E27FC236}">
                <a16:creationId xmlns:a16="http://schemas.microsoft.com/office/drawing/2014/main" id="{7FAE2C65-DD91-635A-61C0-C17E22EC91FD}"/>
              </a:ext>
            </a:extLst>
          </p:cNvPr>
          <p:cNvPicPr>
            <a:picLocks noChangeAspect="1"/>
          </p:cNvPicPr>
          <p:nvPr/>
        </p:nvPicPr>
        <p:blipFill>
          <a:blip r:embed="rId2"/>
          <a:stretch>
            <a:fillRect/>
          </a:stretch>
        </p:blipFill>
        <p:spPr>
          <a:xfrm>
            <a:off x="4422086" y="1651611"/>
            <a:ext cx="7314193" cy="3106820"/>
          </a:xfrm>
          <a:prstGeom prst="rect">
            <a:avLst/>
          </a:prstGeom>
        </p:spPr>
      </p:pic>
      <p:sp>
        <p:nvSpPr>
          <p:cNvPr id="3" name="Footer Placeholder 2">
            <a:extLst>
              <a:ext uri="{FF2B5EF4-FFF2-40B4-BE49-F238E27FC236}">
                <a16:creationId xmlns:a16="http://schemas.microsoft.com/office/drawing/2014/main" id="{CD0405BA-C00F-646D-533B-17C04B8C3A2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9145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49" name="TextBox 48">
            <a:extLst>
              <a:ext uri="{FF2B5EF4-FFF2-40B4-BE49-F238E27FC236}">
                <a16:creationId xmlns:a16="http://schemas.microsoft.com/office/drawing/2014/main" id="{57AA0D53-5F3F-AC3E-1674-E19362282019}"/>
              </a:ext>
            </a:extLst>
          </p:cNvPr>
          <p:cNvSpPr txBox="1"/>
          <p:nvPr/>
        </p:nvSpPr>
        <p:spPr>
          <a:xfrm>
            <a:off x="756945" y="1286976"/>
            <a:ext cx="10860091" cy="5078313"/>
          </a:xfrm>
          <a:prstGeom prst="rect">
            <a:avLst/>
          </a:prstGeom>
          <a:noFill/>
        </p:spPr>
        <p:txBody>
          <a:bodyPr wrap="square">
            <a:spAutoFit/>
          </a:bodyPr>
          <a:lstStyle/>
          <a:p>
            <a:r>
              <a:rPr lang="en-IN" altLang="en-US" sz="2400" dirty="0">
                <a:cs typeface="Times New Roman" panose="02020603050405020304" pitchFamily="18" charset="0"/>
              </a:rPr>
              <a:t>It is crucial to consider the differences in shape and spread of two data sets that have the same mean and standard deviation.</a:t>
            </a:r>
          </a:p>
          <a:p>
            <a:pPr marL="342900" indent="-342900">
              <a:buFont typeface="Arial" panose="020B0604020202020204" pitchFamily="34" charset="0"/>
              <a:buChar char="•"/>
            </a:pPr>
            <a:endParaRPr lang="en-IN" altLang="en-US" sz="2400" dirty="0">
              <a:cs typeface="Times New Roman" panose="02020603050405020304" pitchFamily="18" charset="0"/>
            </a:endParaRPr>
          </a:p>
          <a:p>
            <a:pPr marL="900000" indent="-342900">
              <a:buFont typeface="Arial" panose="020B0604020202020204" pitchFamily="34" charset="0"/>
              <a:buChar char="•"/>
            </a:pPr>
            <a:r>
              <a:rPr lang="en-IN" altLang="en-US" sz="2400" dirty="0">
                <a:cs typeface="Times New Roman" panose="02020603050405020304" pitchFamily="18" charset="0"/>
              </a:rPr>
              <a:t>Misleading summary statistics</a:t>
            </a:r>
          </a:p>
          <a:p>
            <a:pPr marL="1440000"/>
            <a:r>
              <a:rPr lang="en-CA" sz="2000" b="0" i="0" u="none" strike="noStrike" dirty="0">
                <a:effectLst/>
              </a:rPr>
              <a:t>Consider an investment portfolio. Two portfolios may have the same average return (mean) and risk (standard deviation), but one might have consistent returns, while the other might have highly variable returns with occasional large gains or losses. Without understanding the shape of the return distribution, an investor might make an uninformed choice.</a:t>
            </a:r>
            <a:endParaRPr lang="en-IN" altLang="en-US" sz="2000" dirty="0">
              <a:cs typeface="Times New Roman" panose="02020603050405020304" pitchFamily="18" charset="0"/>
            </a:endParaRPr>
          </a:p>
          <a:p>
            <a:pPr marL="900000" indent="-342900">
              <a:buFont typeface="Arial" panose="020B0604020202020204" pitchFamily="34" charset="0"/>
              <a:buChar char="•"/>
            </a:pPr>
            <a:endParaRPr lang="en-IN" altLang="en-US" sz="2400" dirty="0">
              <a:cs typeface="Times New Roman" panose="02020603050405020304" pitchFamily="18" charset="0"/>
            </a:endParaRPr>
          </a:p>
          <a:p>
            <a:pPr marL="900000" indent="-342900">
              <a:buFont typeface="Arial" panose="020B0604020202020204" pitchFamily="34" charset="0"/>
              <a:buChar char="•"/>
            </a:pPr>
            <a:r>
              <a:rPr lang="en-IN" altLang="en-US" sz="2400" dirty="0">
                <a:cs typeface="Times New Roman" panose="02020603050405020304" pitchFamily="18" charset="0"/>
              </a:rPr>
              <a:t>Impact on decision making</a:t>
            </a:r>
          </a:p>
          <a:p>
            <a:pPr marL="1440000"/>
            <a:r>
              <a:rPr lang="en-CA" sz="2000" b="0" i="0" u="none" strike="noStrike" dirty="0">
                <a:effectLst/>
              </a:rPr>
              <a:t>In healthcare, suppose two treatments have the same average effectiveness (mean) and variability (SD). However, one treatment could have a right-skewed distribution, indicating that it is highly effective for some but less so for many. The other might have a normal distribution, offering moderate effectiveness uniformly.</a:t>
            </a:r>
            <a:endParaRPr lang="en-IN" altLang="en-US" sz="2000" dirty="0">
              <a:cs typeface="Times New Roman" panose="02020603050405020304" pitchFamily="18" charset="0"/>
            </a:endParaRPr>
          </a:p>
        </p:txBody>
      </p:sp>
      <p:sp>
        <p:nvSpPr>
          <p:cNvPr id="2" name="Footer Placeholder 1">
            <a:extLst>
              <a:ext uri="{FF2B5EF4-FFF2-40B4-BE49-F238E27FC236}">
                <a16:creationId xmlns:a16="http://schemas.microsoft.com/office/drawing/2014/main" id="{5232D610-5556-CAE0-43A8-D0C80C479BC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683463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49" name="TextBox 48">
            <a:extLst>
              <a:ext uri="{FF2B5EF4-FFF2-40B4-BE49-F238E27FC236}">
                <a16:creationId xmlns:a16="http://schemas.microsoft.com/office/drawing/2014/main" id="{57AA0D53-5F3F-AC3E-1674-E19362282019}"/>
              </a:ext>
            </a:extLst>
          </p:cNvPr>
          <p:cNvSpPr txBox="1"/>
          <p:nvPr/>
        </p:nvSpPr>
        <p:spPr>
          <a:xfrm>
            <a:off x="756945" y="1445756"/>
            <a:ext cx="10678109" cy="3600986"/>
          </a:xfrm>
          <a:prstGeom prst="rect">
            <a:avLst/>
          </a:prstGeom>
          <a:noFill/>
        </p:spPr>
        <p:txBody>
          <a:bodyPr wrap="square">
            <a:spAutoFit/>
          </a:bodyPr>
          <a:lstStyle/>
          <a:p>
            <a:r>
              <a:rPr lang="en-IN" altLang="en-US" sz="2400" dirty="0">
                <a:cs typeface="Times New Roman" panose="02020603050405020304" pitchFamily="18" charset="0"/>
              </a:rPr>
              <a:t>It is crucial to consider the differences in shape and spread of two data sets that have the same mean and standard deviation.</a:t>
            </a:r>
          </a:p>
          <a:p>
            <a:pPr marL="557100"/>
            <a:endParaRPr lang="en-CA" sz="2400" i="0" u="none" strike="noStrike" dirty="0">
              <a:effectLst/>
            </a:endParaRPr>
          </a:p>
          <a:p>
            <a:pPr marL="557100"/>
            <a:endParaRPr lang="en-CA" sz="2400" dirty="0"/>
          </a:p>
          <a:p>
            <a:pPr marL="557100"/>
            <a:endParaRPr lang="en-CA" sz="2400" i="0" u="none" strike="noStrike" dirty="0">
              <a:effectLst/>
            </a:endParaRPr>
          </a:p>
          <a:p>
            <a:pPr marL="900000" indent="-342900">
              <a:buFont typeface="Arial" panose="020B0604020202020204" pitchFamily="34" charset="0"/>
              <a:buChar char="•"/>
            </a:pPr>
            <a:r>
              <a:rPr lang="en-CA" sz="2400" i="0" u="none" strike="noStrike" dirty="0">
                <a:effectLst/>
              </a:rPr>
              <a:t>Applicability of </a:t>
            </a:r>
            <a:r>
              <a:rPr lang="en-CA" sz="2400" dirty="0"/>
              <a:t>s</a:t>
            </a:r>
            <a:r>
              <a:rPr lang="en-CA" sz="2400" i="0" u="none" strike="noStrike" dirty="0">
                <a:effectLst/>
              </a:rPr>
              <a:t>tatistical tests</a:t>
            </a:r>
          </a:p>
          <a:p>
            <a:pPr marL="1440000"/>
            <a:r>
              <a:rPr lang="en-CA" sz="2000" b="0" i="0" u="none" strike="noStrike" dirty="0">
                <a:effectLst/>
              </a:rPr>
              <a:t>In psychology, tests like t-tests assume normal distribution. If data is skewed, these tests might give inaccurate results. For example, analyzing survey data (like satisfaction scores) might require non-parametric tests if the data is not normally distributed.</a:t>
            </a:r>
            <a:endParaRPr lang="en-CA" sz="2000" i="0" u="none" strike="noStrike" dirty="0">
              <a:effectLst/>
            </a:endParaRPr>
          </a:p>
          <a:p>
            <a:pPr marL="557100"/>
            <a:endParaRPr lang="en-CA" sz="2400" dirty="0"/>
          </a:p>
        </p:txBody>
      </p:sp>
      <p:sp>
        <p:nvSpPr>
          <p:cNvPr id="2" name="Footer Placeholder 1">
            <a:extLst>
              <a:ext uri="{FF2B5EF4-FFF2-40B4-BE49-F238E27FC236}">
                <a16:creationId xmlns:a16="http://schemas.microsoft.com/office/drawing/2014/main" id="{27F40AC9-CAD2-69D8-02AB-BF222FC1779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0357756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Skewness Takeaways </a:t>
            </a:r>
          </a:p>
        </p:txBody>
      </p:sp>
      <p:pic>
        <p:nvPicPr>
          <p:cNvPr id="47" name="Picture 46" descr="A diagram of a normal distribution&#10;&#10;Description automatically generated">
            <a:extLst>
              <a:ext uri="{FF2B5EF4-FFF2-40B4-BE49-F238E27FC236}">
                <a16:creationId xmlns:a16="http://schemas.microsoft.com/office/drawing/2014/main" id="{2D5809A2-4771-A9E7-630D-FE2965C45FC4}"/>
              </a:ext>
            </a:extLst>
          </p:cNvPr>
          <p:cNvPicPr>
            <a:picLocks noChangeAspect="1"/>
          </p:cNvPicPr>
          <p:nvPr/>
        </p:nvPicPr>
        <p:blipFill>
          <a:blip r:embed="rId2"/>
          <a:stretch>
            <a:fillRect/>
          </a:stretch>
        </p:blipFill>
        <p:spPr>
          <a:xfrm>
            <a:off x="1646219" y="1917577"/>
            <a:ext cx="8899562" cy="3448222"/>
          </a:xfrm>
          <a:prstGeom prst="rect">
            <a:avLst/>
          </a:prstGeom>
        </p:spPr>
      </p:pic>
      <p:sp>
        <p:nvSpPr>
          <p:cNvPr id="2" name="Footer Placeholder 1">
            <a:extLst>
              <a:ext uri="{FF2B5EF4-FFF2-40B4-BE49-F238E27FC236}">
                <a16:creationId xmlns:a16="http://schemas.microsoft.com/office/drawing/2014/main" id="{2AF977DA-534B-F0B2-EF0B-10A303566F2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266676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Kurtosis</a:t>
            </a:r>
          </a:p>
        </p:txBody>
      </p:sp>
      <p:sp>
        <p:nvSpPr>
          <p:cNvPr id="10" name="TextBox 9">
            <a:extLst>
              <a:ext uri="{FF2B5EF4-FFF2-40B4-BE49-F238E27FC236}">
                <a16:creationId xmlns:a16="http://schemas.microsoft.com/office/drawing/2014/main" id="{4980BD4B-DDB8-9706-D65D-4D52252045B7}"/>
              </a:ext>
            </a:extLst>
          </p:cNvPr>
          <p:cNvSpPr txBox="1"/>
          <p:nvPr/>
        </p:nvSpPr>
        <p:spPr>
          <a:xfrm>
            <a:off x="498878" y="1430175"/>
            <a:ext cx="10749130" cy="830997"/>
          </a:xfrm>
          <a:prstGeom prst="rect">
            <a:avLst/>
          </a:prstGeom>
          <a:noFill/>
        </p:spPr>
        <p:txBody>
          <a:bodyPr wrap="square">
            <a:spAutoFit/>
          </a:bodyPr>
          <a:lstStyle/>
          <a:p>
            <a:r>
              <a:rPr lang="en-IN" sz="2400" b="1" dirty="0">
                <a:solidFill>
                  <a:srgbClr val="3333CC"/>
                </a:solidFill>
              </a:rPr>
              <a:t>Kurtosis</a:t>
            </a:r>
            <a:r>
              <a:rPr lang="en-IN" sz="2400" dirty="0">
                <a:cs typeface="Times New Roman" panose="02020603050405020304" pitchFamily="18" charset="0"/>
              </a:rPr>
              <a:t> refers to the degree of flatness or </a:t>
            </a:r>
            <a:r>
              <a:rPr lang="en-IN" sz="2400" dirty="0" err="1">
                <a:cs typeface="Times New Roman" panose="02020603050405020304" pitchFamily="18" charset="0"/>
              </a:rPr>
              <a:t>peakedness</a:t>
            </a:r>
            <a:r>
              <a:rPr lang="en-IN" sz="2400" dirty="0">
                <a:cs typeface="Times New Roman" panose="02020603050405020304" pitchFamily="18" charset="0"/>
              </a:rPr>
              <a:t> which is measured relative to the </a:t>
            </a:r>
            <a:r>
              <a:rPr lang="en-IN" sz="2400" dirty="0" err="1">
                <a:cs typeface="Times New Roman" panose="02020603050405020304" pitchFamily="18" charset="0"/>
              </a:rPr>
              <a:t>peakedness</a:t>
            </a:r>
            <a:r>
              <a:rPr lang="en-IN" sz="2400" dirty="0">
                <a:cs typeface="Times New Roman" panose="02020603050405020304" pitchFamily="18" charset="0"/>
              </a:rPr>
              <a:t> of normal curve.</a:t>
            </a:r>
            <a:endParaRPr lang="en-US" sz="2400" dirty="0"/>
          </a:p>
        </p:txBody>
      </p:sp>
      <p:pic>
        <p:nvPicPr>
          <p:cNvPr id="5124" name="Picture 4" descr="Output image">
            <a:extLst>
              <a:ext uri="{FF2B5EF4-FFF2-40B4-BE49-F238E27FC236}">
                <a16:creationId xmlns:a16="http://schemas.microsoft.com/office/drawing/2014/main" id="{2A249807-D8E9-80E2-971F-FFBC1B594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9861" y="2371161"/>
            <a:ext cx="6315445" cy="403829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708827CE-CE16-C0A4-3671-1E434DB5B86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441706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Normal Distribution</a:t>
            </a:r>
          </a:p>
        </p:txBody>
      </p:sp>
      <p:sp>
        <p:nvSpPr>
          <p:cNvPr id="3" name="TextBox 2">
            <a:extLst>
              <a:ext uri="{FF2B5EF4-FFF2-40B4-BE49-F238E27FC236}">
                <a16:creationId xmlns:a16="http://schemas.microsoft.com/office/drawing/2014/main" id="{0708B69A-4E5C-F303-E5D6-1691F835CD62}"/>
              </a:ext>
            </a:extLst>
          </p:cNvPr>
          <p:cNvSpPr txBox="1"/>
          <p:nvPr/>
        </p:nvSpPr>
        <p:spPr>
          <a:xfrm>
            <a:off x="765209" y="1502849"/>
            <a:ext cx="4943134" cy="4401205"/>
          </a:xfrm>
          <a:prstGeom prst="rect">
            <a:avLst/>
          </a:prstGeom>
          <a:noFill/>
        </p:spPr>
        <p:txBody>
          <a:bodyPr wrap="square">
            <a:spAutoFit/>
          </a:bodyPr>
          <a:lstStyle/>
          <a:p>
            <a:pPr marL="342900" indent="-342900">
              <a:buFont typeface="Arial" panose="020B0604020202020204" pitchFamily="34" charset="0"/>
              <a:buChar char="•"/>
            </a:pPr>
            <a:r>
              <a:rPr lang="en-US" sz="2000" dirty="0"/>
              <a:t>The normal distribution, or Gaussian distribution, is one of the most important and widely used probability distributions in statistics and probability theory.</a:t>
            </a:r>
          </a:p>
          <a:p>
            <a:endParaRPr lang="en-US" sz="2000" dirty="0"/>
          </a:p>
          <a:p>
            <a:pPr marL="342900" indent="-342900">
              <a:buFont typeface="Arial" panose="020B0604020202020204" pitchFamily="34" charset="0"/>
              <a:buChar char="•"/>
            </a:pPr>
            <a:r>
              <a:rPr lang="en-US" sz="2000" dirty="0"/>
              <a:t>The normal distribution is used in various applications because it approximates the distribution of many naturally occurring phenomena, such as heights, test scores, measurement errors, and IQ scores.</a:t>
            </a:r>
          </a:p>
          <a:p>
            <a:endParaRPr lang="en-US" sz="2000" dirty="0"/>
          </a:p>
          <a:p>
            <a:pPr marL="342900" indent="-342900">
              <a:buFont typeface="Arial" panose="020B0604020202020204" pitchFamily="34" charset="0"/>
              <a:buChar char="•"/>
            </a:pPr>
            <a:r>
              <a:rPr lang="en-US" sz="2000" dirty="0"/>
              <a:t>It is also fundamental in statistical hypothesis testing, confidence interval estimation, and data analysis.</a:t>
            </a:r>
          </a:p>
        </p:txBody>
      </p:sp>
      <p:pic>
        <p:nvPicPr>
          <p:cNvPr id="6" name="Picture 5">
            <a:extLst>
              <a:ext uri="{FF2B5EF4-FFF2-40B4-BE49-F238E27FC236}">
                <a16:creationId xmlns:a16="http://schemas.microsoft.com/office/drawing/2014/main" id="{9FEE17A6-A263-C9D4-4444-350883F03A28}"/>
              </a:ext>
            </a:extLst>
          </p:cNvPr>
          <p:cNvPicPr>
            <a:picLocks noChangeAspect="1"/>
          </p:cNvPicPr>
          <p:nvPr/>
        </p:nvPicPr>
        <p:blipFill>
          <a:blip r:embed="rId2"/>
          <a:stretch>
            <a:fillRect/>
          </a:stretch>
        </p:blipFill>
        <p:spPr>
          <a:xfrm>
            <a:off x="5708343" y="1649021"/>
            <a:ext cx="6112932" cy="3559957"/>
          </a:xfrm>
          <a:prstGeom prst="rect">
            <a:avLst/>
          </a:prstGeom>
        </p:spPr>
      </p:pic>
      <p:sp>
        <p:nvSpPr>
          <p:cNvPr id="2" name="Footer Placeholder 1">
            <a:extLst>
              <a:ext uri="{FF2B5EF4-FFF2-40B4-BE49-F238E27FC236}">
                <a16:creationId xmlns:a16="http://schemas.microsoft.com/office/drawing/2014/main" id="{24378ACC-15CC-BBA1-4882-CFEDE49A478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75700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a:t>
            </a:r>
          </a:p>
        </p:txBody>
      </p:sp>
      <p:sp>
        <p:nvSpPr>
          <p:cNvPr id="2" name="TextBox 1">
            <a:extLst>
              <a:ext uri="{FF2B5EF4-FFF2-40B4-BE49-F238E27FC236}">
                <a16:creationId xmlns:a16="http://schemas.microsoft.com/office/drawing/2014/main" id="{6701F9FB-0EFF-3D39-C010-7965BAE32D42}"/>
              </a:ext>
            </a:extLst>
          </p:cNvPr>
          <p:cNvSpPr txBox="1"/>
          <p:nvPr/>
        </p:nvSpPr>
        <p:spPr>
          <a:xfrm>
            <a:off x="715912" y="1427847"/>
            <a:ext cx="5537938" cy="5078313"/>
          </a:xfrm>
          <a:prstGeom prst="rect">
            <a:avLst/>
          </a:prstGeom>
          <a:noFill/>
        </p:spPr>
        <p:txBody>
          <a:bodyPr wrap="square" rtlCol="0">
            <a:spAutoFit/>
          </a:bodyPr>
          <a:lstStyle/>
          <a:p>
            <a:r>
              <a:rPr lang="en-US" sz="2400" dirty="0"/>
              <a:t>Data refers to information gathered from different sources (sensor measurements, events, text, images, videos, etc.) through observations, measurements, research or analysis in order to provide:</a:t>
            </a:r>
          </a:p>
          <a:p>
            <a:endParaRPr lang="en-US" sz="2400" dirty="0"/>
          </a:p>
          <a:p>
            <a:pPr marL="900000" indent="-285750">
              <a:buFont typeface="Arial" panose="020B0604020202020204" pitchFamily="34" charset="0"/>
              <a:buChar char="•"/>
            </a:pPr>
            <a:r>
              <a:rPr lang="en-US" dirty="0"/>
              <a:t>Informed decision-making</a:t>
            </a:r>
          </a:p>
          <a:p>
            <a:pPr marL="900000" indent="-285750">
              <a:buFont typeface="Arial" panose="020B0604020202020204" pitchFamily="34" charset="0"/>
              <a:buChar char="•"/>
            </a:pPr>
            <a:r>
              <a:rPr lang="en-US" dirty="0"/>
              <a:t>Problem solving</a:t>
            </a:r>
          </a:p>
          <a:p>
            <a:pPr marL="900000" indent="-285750">
              <a:buFont typeface="Arial" panose="020B0604020202020204" pitchFamily="34" charset="0"/>
              <a:buChar char="•"/>
            </a:pPr>
            <a:r>
              <a:rPr lang="en-US" dirty="0"/>
              <a:t>Trend analysis</a:t>
            </a:r>
          </a:p>
          <a:p>
            <a:pPr marL="900000" indent="-285750">
              <a:buFont typeface="Arial" panose="020B0604020202020204" pitchFamily="34" charset="0"/>
              <a:buChar char="•"/>
            </a:pPr>
            <a:r>
              <a:rPr lang="en-US" dirty="0"/>
              <a:t>Performance measurement</a:t>
            </a:r>
          </a:p>
          <a:p>
            <a:pPr marL="900000" indent="-285750">
              <a:buFont typeface="Arial" panose="020B0604020202020204" pitchFamily="34" charset="0"/>
              <a:buChar char="•"/>
            </a:pPr>
            <a:r>
              <a:rPr lang="en-US" dirty="0"/>
              <a:t>Innovation</a:t>
            </a:r>
          </a:p>
          <a:p>
            <a:pPr marL="900000" indent="-285750">
              <a:buFont typeface="Arial" panose="020B0604020202020204" pitchFamily="34" charset="0"/>
              <a:buChar char="•"/>
            </a:pPr>
            <a:r>
              <a:rPr lang="en-US" dirty="0"/>
              <a:t>Personalization (tailor service to individual preferences)</a:t>
            </a:r>
          </a:p>
          <a:p>
            <a:pPr marL="900000" indent="-285750">
              <a:buFont typeface="Arial" panose="020B0604020202020204" pitchFamily="34" charset="0"/>
              <a:buChar char="•"/>
            </a:pPr>
            <a:r>
              <a:rPr lang="en-US" dirty="0"/>
              <a:t>Optimization</a:t>
            </a:r>
          </a:p>
          <a:p>
            <a:pPr marL="900000" indent="-285750">
              <a:buFont typeface="Arial" panose="020B0604020202020204" pitchFamily="34" charset="0"/>
              <a:buChar char="•"/>
            </a:pPr>
            <a:r>
              <a:rPr lang="en-US" dirty="0"/>
              <a:t>Risk management </a:t>
            </a:r>
          </a:p>
          <a:p>
            <a:pPr marL="900000" indent="-285750">
              <a:buFont typeface="Arial" panose="020B0604020202020204" pitchFamily="34" charset="0"/>
              <a:buChar char="•"/>
            </a:pPr>
            <a:r>
              <a:rPr lang="en-US" dirty="0"/>
              <a:t>Etc.</a:t>
            </a:r>
          </a:p>
        </p:txBody>
      </p:sp>
      <p:pic>
        <p:nvPicPr>
          <p:cNvPr id="6" name="Picture 5" descr="A magnifying glass with graphs and charts&#10;&#10;Description automatically generated">
            <a:extLst>
              <a:ext uri="{FF2B5EF4-FFF2-40B4-BE49-F238E27FC236}">
                <a16:creationId xmlns:a16="http://schemas.microsoft.com/office/drawing/2014/main" id="{876247B8-9A7F-B224-FE2C-E6A03DF62A24}"/>
              </a:ext>
            </a:extLst>
          </p:cNvPr>
          <p:cNvPicPr>
            <a:picLocks noChangeAspect="1"/>
          </p:cNvPicPr>
          <p:nvPr/>
        </p:nvPicPr>
        <p:blipFill>
          <a:blip r:embed="rId2"/>
          <a:stretch>
            <a:fillRect/>
          </a:stretch>
        </p:blipFill>
        <p:spPr>
          <a:xfrm>
            <a:off x="6503644" y="1658666"/>
            <a:ext cx="5197037" cy="3783345"/>
          </a:xfrm>
          <a:prstGeom prst="rect">
            <a:avLst/>
          </a:prstGeom>
        </p:spPr>
      </p:pic>
      <p:sp>
        <p:nvSpPr>
          <p:cNvPr id="3" name="Footer Placeholder 2">
            <a:extLst>
              <a:ext uri="{FF2B5EF4-FFF2-40B4-BE49-F238E27FC236}">
                <a16:creationId xmlns:a16="http://schemas.microsoft.com/office/drawing/2014/main" id="{8CA0168A-9731-BB07-8995-F2694C06276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417522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Normal Distribution Characteristics</a:t>
            </a:r>
          </a:p>
        </p:txBody>
      </p:sp>
      <p:sp>
        <p:nvSpPr>
          <p:cNvPr id="3" name="TextBox 2">
            <a:extLst>
              <a:ext uri="{FF2B5EF4-FFF2-40B4-BE49-F238E27FC236}">
                <a16:creationId xmlns:a16="http://schemas.microsoft.com/office/drawing/2014/main" id="{0708B69A-4E5C-F303-E5D6-1691F835CD62}"/>
              </a:ext>
            </a:extLst>
          </p:cNvPr>
          <p:cNvSpPr txBox="1"/>
          <p:nvPr/>
        </p:nvSpPr>
        <p:spPr>
          <a:xfrm>
            <a:off x="327257" y="1208126"/>
            <a:ext cx="11187081" cy="3693319"/>
          </a:xfrm>
          <a:prstGeom prst="rect">
            <a:avLst/>
          </a:prstGeom>
          <a:noFill/>
        </p:spPr>
        <p:txBody>
          <a:bodyPr wrap="square">
            <a:spAutoFit/>
          </a:bodyPr>
          <a:lstStyle/>
          <a:p>
            <a:r>
              <a:rPr lang="en-US" dirty="0"/>
              <a:t>Key characteristics of the normal distribution are:</a:t>
            </a:r>
          </a:p>
          <a:p>
            <a:endParaRPr lang="en-US" dirty="0"/>
          </a:p>
          <a:p>
            <a:pPr marL="342900" indent="-342900">
              <a:buFont typeface="Arial" panose="020B0604020202020204" pitchFamily="34" charset="0"/>
              <a:buChar char="•"/>
            </a:pPr>
            <a:r>
              <a:rPr lang="en-US" b="1" dirty="0"/>
              <a:t>Symmetry:</a:t>
            </a:r>
            <a:r>
              <a:rPr lang="en-US" dirty="0"/>
              <a:t> The normal distribution is symmetric around its mean (average). This means that the curve is perfectly balanced, and the mean, median, and mode of the distribution are all equal and located at the </a:t>
            </a:r>
            <a:r>
              <a:rPr lang="en-US" dirty="0" err="1"/>
              <a:t>centerof</a:t>
            </a:r>
            <a:r>
              <a:rPr lang="en-US" dirty="0"/>
              <a:t> the curve.</a:t>
            </a:r>
          </a:p>
          <a:p>
            <a:endParaRPr lang="en-US" dirty="0"/>
          </a:p>
          <a:p>
            <a:pPr marL="342900" indent="-342900">
              <a:buFont typeface="Arial" panose="020B0604020202020204" pitchFamily="34" charset="0"/>
              <a:buChar char="•"/>
            </a:pPr>
            <a:r>
              <a:rPr lang="en-US" b="1" dirty="0"/>
              <a:t>Bell-shaped:</a:t>
            </a:r>
            <a:r>
              <a:rPr lang="en-US" dirty="0"/>
              <a:t> The normal distribution curve is bell-shaped, with the highest point (the peak) occurring at the mean.</a:t>
            </a:r>
          </a:p>
          <a:p>
            <a:endParaRPr lang="en-US" dirty="0"/>
          </a:p>
          <a:p>
            <a:pPr marL="342900" indent="-342900">
              <a:buFont typeface="Arial" panose="020B0604020202020204" pitchFamily="34" charset="0"/>
              <a:buChar char="•"/>
            </a:pPr>
            <a:r>
              <a:rPr lang="en-US" b="1" dirty="0"/>
              <a:t>Continuous:</a:t>
            </a:r>
            <a:r>
              <a:rPr lang="en-US" dirty="0"/>
              <a:t> The normal distribution is a continuous probability distribution, meaning it can take any real value within its range.</a:t>
            </a:r>
          </a:p>
          <a:p>
            <a:endParaRPr lang="en-US" dirty="0"/>
          </a:p>
          <a:p>
            <a:pPr marL="342900" indent="-342900">
              <a:buFont typeface="Arial" panose="020B0604020202020204" pitchFamily="34" charset="0"/>
              <a:buChar char="•"/>
            </a:pPr>
            <a:r>
              <a:rPr lang="en-US" b="1" dirty="0"/>
              <a:t>Parameters:</a:t>
            </a:r>
            <a:r>
              <a:rPr lang="en-US" dirty="0"/>
              <a:t> The normal distribution is fully characterized by two parameters: the mean (</a:t>
            </a:r>
            <a:r>
              <a:rPr lang="el-GR" dirty="0"/>
              <a:t>μ) </a:t>
            </a:r>
            <a:r>
              <a:rPr lang="en-US" dirty="0"/>
              <a:t>and the standard deviation (</a:t>
            </a:r>
            <a:r>
              <a:rPr lang="el-GR" dirty="0"/>
              <a:t>σ).</a:t>
            </a:r>
          </a:p>
          <a:p>
            <a:endParaRPr lang="el-GR" dirty="0"/>
          </a:p>
        </p:txBody>
      </p:sp>
      <p:pic>
        <p:nvPicPr>
          <p:cNvPr id="6" name="Picture 5">
            <a:extLst>
              <a:ext uri="{FF2B5EF4-FFF2-40B4-BE49-F238E27FC236}">
                <a16:creationId xmlns:a16="http://schemas.microsoft.com/office/drawing/2014/main" id="{9FEE17A6-A263-C9D4-4444-350883F03A28}"/>
              </a:ext>
            </a:extLst>
          </p:cNvPr>
          <p:cNvPicPr>
            <a:picLocks noChangeAspect="1"/>
          </p:cNvPicPr>
          <p:nvPr/>
        </p:nvPicPr>
        <p:blipFill>
          <a:blip r:embed="rId2"/>
          <a:stretch>
            <a:fillRect/>
          </a:stretch>
        </p:blipFill>
        <p:spPr>
          <a:xfrm>
            <a:off x="8753384" y="4551833"/>
            <a:ext cx="3293614" cy="1918085"/>
          </a:xfrm>
          <a:prstGeom prst="rect">
            <a:avLst/>
          </a:prstGeom>
        </p:spPr>
      </p:pic>
      <p:sp>
        <p:nvSpPr>
          <p:cNvPr id="9" name="TextBox 8">
            <a:extLst>
              <a:ext uri="{FF2B5EF4-FFF2-40B4-BE49-F238E27FC236}">
                <a16:creationId xmlns:a16="http://schemas.microsoft.com/office/drawing/2014/main" id="{F118B9EE-59E9-1D03-66C8-0F2D82357F7E}"/>
              </a:ext>
            </a:extLst>
          </p:cNvPr>
          <p:cNvSpPr txBox="1"/>
          <p:nvPr/>
        </p:nvSpPr>
        <p:spPr>
          <a:xfrm>
            <a:off x="327257" y="4775755"/>
            <a:ext cx="7918142" cy="1200329"/>
          </a:xfrm>
          <a:prstGeom prst="rect">
            <a:avLst/>
          </a:prstGeom>
          <a:noFill/>
        </p:spPr>
        <p:txBody>
          <a:bodyPr wrap="square">
            <a:spAutoFit/>
          </a:bodyPr>
          <a:lstStyle/>
          <a:p>
            <a:pPr marL="342900" indent="-342900">
              <a:buFont typeface="Arial" panose="020B0604020202020204" pitchFamily="34" charset="0"/>
              <a:buChar char="•"/>
            </a:pPr>
            <a:r>
              <a:rPr lang="en-US" b="1" dirty="0"/>
              <a:t>Empirical Rule:</a:t>
            </a:r>
            <a:r>
              <a:rPr lang="en-US" dirty="0"/>
              <a:t> The normal distribution follows the empirical rule, also known as the 68-95-99.7 rule, which states that approximately 68% of the data falls within one standard deviation of the mean, 95% falls within two standard deviations, and 99.7% falls within three standard deviations.</a:t>
            </a:r>
          </a:p>
        </p:txBody>
      </p:sp>
      <p:sp>
        <p:nvSpPr>
          <p:cNvPr id="2" name="Footer Placeholder 1">
            <a:extLst>
              <a:ext uri="{FF2B5EF4-FFF2-40B4-BE49-F238E27FC236}">
                <a16:creationId xmlns:a16="http://schemas.microsoft.com/office/drawing/2014/main" id="{CCF4CD72-7922-E89E-EB8E-5AD8DAF19DB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597311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1062900" lvl="1" indent="-342900">
              <a:buFont typeface="Wingdings" pitchFamily="2" charset="2"/>
              <a:buChar char="ü"/>
            </a:pPr>
            <a:r>
              <a:rPr lang="en-CA" sz="2000" dirty="0"/>
              <a:t>Tables </a:t>
            </a:r>
          </a:p>
          <a:p>
            <a:pPr marL="1062900" lvl="1" indent="-342900">
              <a:buFont typeface="Wingdings" pitchFamily="2" charset="2"/>
              <a:buChar char="ü"/>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1062900" indent="-342900">
              <a:buFont typeface="Wingdings" pitchFamily="2" charset="2"/>
              <a:buChar char="ü"/>
            </a:pPr>
            <a:r>
              <a:rPr lang="en-CA" sz="2000" dirty="0"/>
              <a:t>Measures of Central Tendency (Mean, Median, mode)</a:t>
            </a:r>
          </a:p>
          <a:p>
            <a:pPr marL="1062900" indent="-342900">
              <a:buFont typeface="Wingdings" pitchFamily="2" charset="2"/>
              <a:buChar char="ü"/>
            </a:pPr>
            <a:r>
              <a:rPr lang="en-CA" sz="2000" dirty="0"/>
              <a:t>Measures of Variation (Range, Interquartile Range, Variance, Standard Deviation)</a:t>
            </a:r>
          </a:p>
          <a:p>
            <a:pPr marL="1062900" indent="-342900">
              <a:buFont typeface="Wingdings" pitchFamily="2" charset="2"/>
              <a:buChar char="ü"/>
            </a:pPr>
            <a:r>
              <a:rPr lang="en-CA" sz="2000" dirty="0"/>
              <a:t>Measures of Shape (Skewness, Kurtosis)</a:t>
            </a:r>
          </a:p>
          <a:p>
            <a:pPr marL="900000" indent="-180000">
              <a:buFont typeface="Arial" panose="020B0604020202020204" pitchFamily="34" charset="0"/>
              <a:buChar char="•"/>
            </a:pPr>
            <a:r>
              <a:rPr lang="en-CA" sz="2000" dirty="0">
                <a:highlight>
                  <a:srgbClr val="00FFFF"/>
                </a:highlight>
              </a:rPr>
              <a:t>Measures of Association (Covariance, Correlation)</a:t>
            </a:r>
          </a:p>
        </p:txBody>
      </p:sp>
      <p:sp>
        <p:nvSpPr>
          <p:cNvPr id="2" name="Footer Placeholder 1">
            <a:extLst>
              <a:ext uri="{FF2B5EF4-FFF2-40B4-BE49-F238E27FC236}">
                <a16:creationId xmlns:a16="http://schemas.microsoft.com/office/drawing/2014/main" id="{35B8BC0A-394B-54DE-4BB8-5E85408FBE7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83125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457199" y="1600200"/>
            <a:ext cx="11385613" cy="458618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Tx/>
              <a:buNone/>
            </a:pPr>
            <a:r>
              <a:rPr lang="en-US" altLang="en-US" sz="2400" b="1" dirty="0"/>
              <a:t>d. Measures of Association</a:t>
            </a:r>
          </a:p>
          <a:p>
            <a:pPr marL="609600" indent="-609600">
              <a:buFontTx/>
              <a:buNone/>
            </a:pPr>
            <a:endParaRPr lang="en-US" altLang="en-US" sz="2400" b="1" dirty="0"/>
          </a:p>
          <a:p>
            <a:r>
              <a:rPr lang="en-US" altLang="en-US" sz="2600" dirty="0"/>
              <a:t>So far, we have been analyzing summary statistics that describe aspects of a single list of numbers. Frequently, however, we are interested in how variables behave together. </a:t>
            </a:r>
          </a:p>
          <a:p>
            <a:pPr marL="0" indent="0">
              <a:buNone/>
            </a:pPr>
            <a:endParaRPr lang="en-US" sz="2400" b="1" dirty="0"/>
          </a:p>
          <a:p>
            <a:r>
              <a:rPr lang="en-CA" sz="2400" b="1" dirty="0">
                <a:solidFill>
                  <a:srgbClr val="3333CC"/>
                </a:solidFill>
              </a:rPr>
              <a:t>Correlation</a:t>
            </a:r>
            <a:r>
              <a:rPr lang="en-CA" sz="2400" dirty="0"/>
              <a:t> </a:t>
            </a:r>
            <a:r>
              <a:rPr lang="en-CA" sz="2400" dirty="0">
                <a:effectLst/>
              </a:rPr>
              <a:t>measures the strength and direction of a relationship between two or more variables. </a:t>
            </a:r>
          </a:p>
          <a:p>
            <a:pPr marL="0" indent="0">
              <a:buNone/>
            </a:pPr>
            <a:endParaRPr lang="en-CA" sz="2400" dirty="0">
              <a:effectLst/>
            </a:endParaRPr>
          </a:p>
          <a:p>
            <a:r>
              <a:rPr lang="en-US" altLang="en-US" sz="2400" dirty="0"/>
              <a:t>Correlations answer whether two variables are related and how strong that relationship is.</a:t>
            </a:r>
          </a:p>
          <a:p>
            <a:pPr marL="0" indent="0">
              <a:buNone/>
            </a:pPr>
            <a:endParaRPr lang="en-US" altLang="en-US" sz="2400" dirty="0"/>
          </a:p>
          <a:p>
            <a:r>
              <a:rPr lang="en-US" altLang="en-US" sz="2400" dirty="0"/>
              <a:t>To measure correlation, we can calculate the </a:t>
            </a:r>
            <a:r>
              <a:rPr lang="en-US" altLang="en-US" sz="2400" b="1" dirty="0">
                <a:solidFill>
                  <a:srgbClr val="3333CC"/>
                </a:solidFill>
              </a:rPr>
              <a:t>Pearson Correlation Coefficient</a:t>
            </a:r>
            <a:r>
              <a:rPr lang="en-US" altLang="en-US" sz="2400" dirty="0"/>
              <a:t>. </a:t>
            </a:r>
          </a:p>
          <a:p>
            <a:pPr>
              <a:lnSpc>
                <a:spcPct val="110000"/>
              </a:lnSpc>
              <a:spcBef>
                <a:spcPct val="50000"/>
              </a:spcBef>
              <a:buClr>
                <a:srgbClr val="CC0000"/>
              </a:buClr>
              <a:buFont typeface="Wingdings" pitchFamily="2" charset="2"/>
              <a:buNone/>
            </a:pPr>
            <a:r>
              <a:rPr lang="en-US" altLang="en-US" sz="2400" dirty="0"/>
              <a:t>	</a:t>
            </a:r>
            <a:endParaRPr lang="en-CA" sz="2000" dirty="0"/>
          </a:p>
        </p:txBody>
      </p:sp>
      <p:sp>
        <p:nvSpPr>
          <p:cNvPr id="3" name="Footer Placeholder 2">
            <a:extLst>
              <a:ext uri="{FF2B5EF4-FFF2-40B4-BE49-F238E27FC236}">
                <a16:creationId xmlns:a16="http://schemas.microsoft.com/office/drawing/2014/main" id="{4ED77DA7-0EB1-FB81-4328-0E0268256E5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98627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Pearson Correlation Coefficient</a:t>
            </a:r>
          </a:p>
        </p:txBody>
      </p:sp>
      <p:sp>
        <p:nvSpPr>
          <p:cNvPr id="3" name="TextBox 2">
            <a:extLst>
              <a:ext uri="{FF2B5EF4-FFF2-40B4-BE49-F238E27FC236}">
                <a16:creationId xmlns:a16="http://schemas.microsoft.com/office/drawing/2014/main" id="{DF3A1A0F-9CAC-6137-B888-D8CAC508701B}"/>
              </a:ext>
            </a:extLst>
          </p:cNvPr>
          <p:cNvSpPr txBox="1"/>
          <p:nvPr/>
        </p:nvSpPr>
        <p:spPr>
          <a:xfrm>
            <a:off x="765208" y="1605937"/>
            <a:ext cx="6094520" cy="2677656"/>
          </a:xfrm>
          <a:prstGeom prst="rect">
            <a:avLst/>
          </a:prstGeom>
          <a:noFill/>
        </p:spPr>
        <p:txBody>
          <a:bodyPr wrap="square">
            <a:spAutoFit/>
          </a:bodyPr>
          <a:lstStyle/>
          <a:p>
            <a:r>
              <a:rPr lang="en-US" sz="2400" dirty="0"/>
              <a:t>The Pearson Correlation Coefficient, often denoted as "r," is a statistical measure that quantifies the strength and direction of the linear relationship between two continuous variables.</a:t>
            </a:r>
          </a:p>
          <a:p>
            <a:endParaRPr lang="en-US" sz="2400" dirty="0"/>
          </a:p>
          <a:p>
            <a:r>
              <a:rPr lang="en-US" sz="2400" dirty="0"/>
              <a:t>It can be calculated with:</a:t>
            </a:r>
          </a:p>
        </p:txBody>
      </p:sp>
      <p:pic>
        <p:nvPicPr>
          <p:cNvPr id="15" name="Picture 14" descr="A math equation with black text&#10;&#10;Description automatically generated with medium confidence">
            <a:extLst>
              <a:ext uri="{FF2B5EF4-FFF2-40B4-BE49-F238E27FC236}">
                <a16:creationId xmlns:a16="http://schemas.microsoft.com/office/drawing/2014/main" id="{33E6C610-9EAF-785C-0067-EE4CC107B1A4}"/>
              </a:ext>
            </a:extLst>
          </p:cNvPr>
          <p:cNvPicPr>
            <a:picLocks noChangeAspect="1"/>
          </p:cNvPicPr>
          <p:nvPr/>
        </p:nvPicPr>
        <p:blipFill>
          <a:blip r:embed="rId2"/>
          <a:stretch>
            <a:fillRect/>
          </a:stretch>
        </p:blipFill>
        <p:spPr>
          <a:xfrm>
            <a:off x="765208" y="4694690"/>
            <a:ext cx="3971566" cy="1193379"/>
          </a:xfrm>
          <a:prstGeom prst="rect">
            <a:avLst/>
          </a:prstGeom>
        </p:spPr>
      </p:pic>
      <p:graphicFrame>
        <p:nvGraphicFramePr>
          <p:cNvPr id="16" name="Table 15">
            <a:extLst>
              <a:ext uri="{FF2B5EF4-FFF2-40B4-BE49-F238E27FC236}">
                <a16:creationId xmlns:a16="http://schemas.microsoft.com/office/drawing/2014/main" id="{1A7B351E-39E4-3A06-32FB-446E748EED18}"/>
              </a:ext>
            </a:extLst>
          </p:cNvPr>
          <p:cNvGraphicFramePr>
            <a:graphicFrameLocks noGrp="1"/>
          </p:cNvGraphicFramePr>
          <p:nvPr>
            <p:extLst>
              <p:ext uri="{D42A27DB-BD31-4B8C-83A1-F6EECF244321}">
                <p14:modId xmlns:p14="http://schemas.microsoft.com/office/powerpoint/2010/main" val="91769135"/>
              </p:ext>
            </p:extLst>
          </p:nvPr>
        </p:nvGraphicFramePr>
        <p:xfrm>
          <a:off x="7006855" y="1455458"/>
          <a:ext cx="4158451" cy="4450080"/>
        </p:xfrm>
        <a:graphic>
          <a:graphicData uri="http://schemas.openxmlformats.org/drawingml/2006/table">
            <a:tbl>
              <a:tblPr firstRow="1" bandRow="1">
                <a:tableStyleId>{C083E6E3-FA7D-4D7B-A595-EF9225AFEA82}</a:tableStyleId>
              </a:tblPr>
              <a:tblGrid>
                <a:gridCol w="1918563">
                  <a:extLst>
                    <a:ext uri="{9D8B030D-6E8A-4147-A177-3AD203B41FA5}">
                      <a16:colId xmlns:a16="http://schemas.microsoft.com/office/drawing/2014/main" val="3415568291"/>
                    </a:ext>
                  </a:extLst>
                </a:gridCol>
                <a:gridCol w="2239888">
                  <a:extLst>
                    <a:ext uri="{9D8B030D-6E8A-4147-A177-3AD203B41FA5}">
                      <a16:colId xmlns:a16="http://schemas.microsoft.com/office/drawing/2014/main" val="3852727093"/>
                    </a:ext>
                  </a:extLst>
                </a:gridCol>
              </a:tblGrid>
              <a:tr h="370840">
                <a:tc>
                  <a:txBody>
                    <a:bodyPr/>
                    <a:lstStyle/>
                    <a:p>
                      <a:r>
                        <a:rPr lang="en-US" dirty="0"/>
                        <a:t>Study Hours</a:t>
                      </a:r>
                    </a:p>
                  </a:txBody>
                  <a:tcPr/>
                </a:tc>
                <a:tc>
                  <a:txBody>
                    <a:bodyPr/>
                    <a:lstStyle/>
                    <a:p>
                      <a:r>
                        <a:rPr lang="en-US" dirty="0"/>
                        <a:t>Score</a:t>
                      </a:r>
                    </a:p>
                  </a:txBody>
                  <a:tcPr/>
                </a:tc>
                <a:extLst>
                  <a:ext uri="{0D108BD9-81ED-4DB2-BD59-A6C34878D82A}">
                    <a16:rowId xmlns:a16="http://schemas.microsoft.com/office/drawing/2014/main" val="276497525"/>
                  </a:ext>
                </a:extLst>
              </a:tr>
              <a:tr h="370840">
                <a:tc>
                  <a:txBody>
                    <a:bodyPr/>
                    <a:lstStyle/>
                    <a:p>
                      <a:r>
                        <a:rPr lang="en-US" dirty="0"/>
                        <a:t>2</a:t>
                      </a:r>
                    </a:p>
                  </a:txBody>
                  <a:tcPr/>
                </a:tc>
                <a:tc>
                  <a:txBody>
                    <a:bodyPr/>
                    <a:lstStyle/>
                    <a:p>
                      <a:r>
                        <a:rPr lang="en-US" dirty="0"/>
                        <a:t>65</a:t>
                      </a:r>
                    </a:p>
                  </a:txBody>
                  <a:tcPr/>
                </a:tc>
                <a:extLst>
                  <a:ext uri="{0D108BD9-81ED-4DB2-BD59-A6C34878D82A}">
                    <a16:rowId xmlns:a16="http://schemas.microsoft.com/office/drawing/2014/main" val="1632342776"/>
                  </a:ext>
                </a:extLst>
              </a:tr>
              <a:tr h="370840">
                <a:tc>
                  <a:txBody>
                    <a:bodyPr/>
                    <a:lstStyle/>
                    <a:p>
                      <a:r>
                        <a:rPr lang="en-US" dirty="0"/>
                        <a:t>3</a:t>
                      </a:r>
                    </a:p>
                  </a:txBody>
                  <a:tcPr/>
                </a:tc>
                <a:tc>
                  <a:txBody>
                    <a:bodyPr/>
                    <a:lstStyle/>
                    <a:p>
                      <a:r>
                        <a:rPr lang="en-US" dirty="0"/>
                        <a:t>75</a:t>
                      </a:r>
                    </a:p>
                  </a:txBody>
                  <a:tcPr/>
                </a:tc>
                <a:extLst>
                  <a:ext uri="{0D108BD9-81ED-4DB2-BD59-A6C34878D82A}">
                    <a16:rowId xmlns:a16="http://schemas.microsoft.com/office/drawing/2014/main" val="2483944379"/>
                  </a:ext>
                </a:extLst>
              </a:tr>
              <a:tr h="370840">
                <a:tc>
                  <a:txBody>
                    <a:bodyPr/>
                    <a:lstStyle/>
                    <a:p>
                      <a:r>
                        <a:rPr lang="en-US" dirty="0"/>
                        <a:t>1</a:t>
                      </a:r>
                    </a:p>
                  </a:txBody>
                  <a:tcPr/>
                </a:tc>
                <a:tc>
                  <a:txBody>
                    <a:bodyPr/>
                    <a:lstStyle/>
                    <a:p>
                      <a:r>
                        <a:rPr lang="en-US" dirty="0"/>
                        <a:t>60</a:t>
                      </a:r>
                    </a:p>
                  </a:txBody>
                  <a:tcPr/>
                </a:tc>
                <a:extLst>
                  <a:ext uri="{0D108BD9-81ED-4DB2-BD59-A6C34878D82A}">
                    <a16:rowId xmlns:a16="http://schemas.microsoft.com/office/drawing/2014/main" val="1161593281"/>
                  </a:ext>
                </a:extLst>
              </a:tr>
              <a:tr h="370840">
                <a:tc>
                  <a:txBody>
                    <a:bodyPr/>
                    <a:lstStyle/>
                    <a:p>
                      <a:r>
                        <a:rPr lang="en-US" dirty="0"/>
                        <a:t>4</a:t>
                      </a:r>
                    </a:p>
                  </a:txBody>
                  <a:tcPr/>
                </a:tc>
                <a:tc>
                  <a:txBody>
                    <a:bodyPr/>
                    <a:lstStyle/>
                    <a:p>
                      <a:r>
                        <a:rPr lang="en-US" dirty="0"/>
                        <a:t>85</a:t>
                      </a:r>
                    </a:p>
                  </a:txBody>
                  <a:tcPr/>
                </a:tc>
                <a:extLst>
                  <a:ext uri="{0D108BD9-81ED-4DB2-BD59-A6C34878D82A}">
                    <a16:rowId xmlns:a16="http://schemas.microsoft.com/office/drawing/2014/main" val="701262432"/>
                  </a:ext>
                </a:extLst>
              </a:tr>
              <a:tr h="370840">
                <a:tc>
                  <a:txBody>
                    <a:bodyPr/>
                    <a:lstStyle/>
                    <a:p>
                      <a:r>
                        <a:rPr lang="en-US" dirty="0"/>
                        <a:t>2</a:t>
                      </a:r>
                    </a:p>
                  </a:txBody>
                  <a:tcPr/>
                </a:tc>
                <a:tc>
                  <a:txBody>
                    <a:bodyPr/>
                    <a:lstStyle/>
                    <a:p>
                      <a:r>
                        <a:rPr lang="en-US" dirty="0"/>
                        <a:t>70</a:t>
                      </a:r>
                    </a:p>
                  </a:txBody>
                  <a:tcPr/>
                </a:tc>
                <a:extLst>
                  <a:ext uri="{0D108BD9-81ED-4DB2-BD59-A6C34878D82A}">
                    <a16:rowId xmlns:a16="http://schemas.microsoft.com/office/drawing/2014/main" val="1394872242"/>
                  </a:ext>
                </a:extLst>
              </a:tr>
              <a:tr h="370840">
                <a:tc>
                  <a:txBody>
                    <a:bodyPr/>
                    <a:lstStyle/>
                    <a:p>
                      <a:r>
                        <a:rPr lang="en-US" dirty="0"/>
                        <a:t>5</a:t>
                      </a:r>
                    </a:p>
                  </a:txBody>
                  <a:tcPr/>
                </a:tc>
                <a:tc>
                  <a:txBody>
                    <a:bodyPr/>
                    <a:lstStyle/>
                    <a:p>
                      <a:r>
                        <a:rPr lang="en-US" dirty="0"/>
                        <a:t>90</a:t>
                      </a:r>
                    </a:p>
                  </a:txBody>
                  <a:tcPr/>
                </a:tc>
                <a:extLst>
                  <a:ext uri="{0D108BD9-81ED-4DB2-BD59-A6C34878D82A}">
                    <a16:rowId xmlns:a16="http://schemas.microsoft.com/office/drawing/2014/main" val="3786495489"/>
                  </a:ext>
                </a:extLst>
              </a:tr>
              <a:tr h="370840">
                <a:tc>
                  <a:txBody>
                    <a:bodyPr/>
                    <a:lstStyle/>
                    <a:p>
                      <a:r>
                        <a:rPr lang="en-US" dirty="0"/>
                        <a:t>3</a:t>
                      </a:r>
                    </a:p>
                  </a:txBody>
                  <a:tcPr/>
                </a:tc>
                <a:tc>
                  <a:txBody>
                    <a:bodyPr/>
                    <a:lstStyle/>
                    <a:p>
                      <a:r>
                        <a:rPr lang="en-US" dirty="0"/>
                        <a:t>75</a:t>
                      </a:r>
                    </a:p>
                  </a:txBody>
                  <a:tcPr/>
                </a:tc>
                <a:extLst>
                  <a:ext uri="{0D108BD9-81ED-4DB2-BD59-A6C34878D82A}">
                    <a16:rowId xmlns:a16="http://schemas.microsoft.com/office/drawing/2014/main" val="3965320093"/>
                  </a:ext>
                </a:extLst>
              </a:tr>
              <a:tr h="370840">
                <a:tc>
                  <a:txBody>
                    <a:bodyPr/>
                    <a:lstStyle/>
                    <a:p>
                      <a:r>
                        <a:rPr lang="en-US" dirty="0"/>
                        <a:t>4</a:t>
                      </a:r>
                    </a:p>
                  </a:txBody>
                  <a:tcPr/>
                </a:tc>
                <a:tc>
                  <a:txBody>
                    <a:bodyPr/>
                    <a:lstStyle/>
                    <a:p>
                      <a:r>
                        <a:rPr lang="en-US" dirty="0"/>
                        <a:t>80</a:t>
                      </a:r>
                    </a:p>
                  </a:txBody>
                  <a:tcPr/>
                </a:tc>
                <a:extLst>
                  <a:ext uri="{0D108BD9-81ED-4DB2-BD59-A6C34878D82A}">
                    <a16:rowId xmlns:a16="http://schemas.microsoft.com/office/drawing/2014/main" val="1771049672"/>
                  </a:ext>
                </a:extLst>
              </a:tr>
              <a:tr h="370840">
                <a:tc>
                  <a:txBody>
                    <a:bodyPr/>
                    <a:lstStyle/>
                    <a:p>
                      <a:r>
                        <a:rPr lang="en-US" dirty="0"/>
                        <a:t>2</a:t>
                      </a:r>
                    </a:p>
                  </a:txBody>
                  <a:tcPr/>
                </a:tc>
                <a:tc>
                  <a:txBody>
                    <a:bodyPr/>
                    <a:lstStyle/>
                    <a:p>
                      <a:r>
                        <a:rPr lang="en-US" dirty="0"/>
                        <a:t>68</a:t>
                      </a:r>
                    </a:p>
                  </a:txBody>
                  <a:tcPr/>
                </a:tc>
                <a:extLst>
                  <a:ext uri="{0D108BD9-81ED-4DB2-BD59-A6C34878D82A}">
                    <a16:rowId xmlns:a16="http://schemas.microsoft.com/office/drawing/2014/main" val="4186807397"/>
                  </a:ext>
                </a:extLst>
              </a:tr>
              <a:tr h="370840">
                <a:tc>
                  <a:txBody>
                    <a:bodyPr/>
                    <a:lstStyle/>
                    <a:p>
                      <a:r>
                        <a:rPr lang="en-US" dirty="0"/>
                        <a:t>6</a:t>
                      </a:r>
                    </a:p>
                  </a:txBody>
                  <a:tcPr/>
                </a:tc>
                <a:tc>
                  <a:txBody>
                    <a:bodyPr/>
                    <a:lstStyle/>
                    <a:p>
                      <a:r>
                        <a:rPr lang="en-US" dirty="0"/>
                        <a:t>95</a:t>
                      </a:r>
                    </a:p>
                  </a:txBody>
                  <a:tcPr/>
                </a:tc>
                <a:extLst>
                  <a:ext uri="{0D108BD9-81ED-4DB2-BD59-A6C34878D82A}">
                    <a16:rowId xmlns:a16="http://schemas.microsoft.com/office/drawing/2014/main" val="1650913014"/>
                  </a:ext>
                </a:extLst>
              </a:tr>
              <a:tr h="370840">
                <a:tc>
                  <a:txBody>
                    <a:bodyPr/>
                    <a:lstStyle/>
                    <a:p>
                      <a:r>
                        <a:rPr lang="en-US" b="1" dirty="0"/>
                        <a:t>r = </a:t>
                      </a:r>
                    </a:p>
                  </a:txBody>
                  <a:tcPr/>
                </a:tc>
                <a:tc>
                  <a:txBody>
                    <a:bodyPr/>
                    <a:lstStyle/>
                    <a:p>
                      <a:r>
                        <a:rPr lang="en-US" b="1" dirty="0"/>
                        <a:t>0.987</a:t>
                      </a:r>
                    </a:p>
                  </a:txBody>
                  <a:tcPr/>
                </a:tc>
                <a:extLst>
                  <a:ext uri="{0D108BD9-81ED-4DB2-BD59-A6C34878D82A}">
                    <a16:rowId xmlns:a16="http://schemas.microsoft.com/office/drawing/2014/main" val="257079790"/>
                  </a:ext>
                </a:extLst>
              </a:tr>
            </a:tbl>
          </a:graphicData>
        </a:graphic>
      </p:graphicFrame>
      <p:sp>
        <p:nvSpPr>
          <p:cNvPr id="2" name="Footer Placeholder 1">
            <a:extLst>
              <a:ext uri="{FF2B5EF4-FFF2-40B4-BE49-F238E27FC236}">
                <a16:creationId xmlns:a16="http://schemas.microsoft.com/office/drawing/2014/main" id="{A435568D-6B84-13A0-4570-A3F06B84D1F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611676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and Standardization</a:t>
            </a:r>
          </a:p>
        </p:txBody>
      </p:sp>
      <p:sp>
        <p:nvSpPr>
          <p:cNvPr id="2" name="Footer Placeholder 1">
            <a:extLst>
              <a:ext uri="{FF2B5EF4-FFF2-40B4-BE49-F238E27FC236}">
                <a16:creationId xmlns:a16="http://schemas.microsoft.com/office/drawing/2014/main" id="{9E4D182C-D979-99CB-98DC-7906EDB66E3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79501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 Types</a:t>
            </a:r>
          </a:p>
        </p:txBody>
      </p:sp>
      <p:sp>
        <p:nvSpPr>
          <p:cNvPr id="14" name="TextBox 13">
            <a:extLst>
              <a:ext uri="{FF2B5EF4-FFF2-40B4-BE49-F238E27FC236}">
                <a16:creationId xmlns:a16="http://schemas.microsoft.com/office/drawing/2014/main" id="{5C2CFFA1-3E40-20AA-EFB0-ABCA3779F5ED}"/>
              </a:ext>
            </a:extLst>
          </p:cNvPr>
          <p:cNvSpPr txBox="1"/>
          <p:nvPr/>
        </p:nvSpPr>
        <p:spPr>
          <a:xfrm>
            <a:off x="6832583" y="3267745"/>
            <a:ext cx="4149984" cy="3139321"/>
          </a:xfrm>
          <a:prstGeom prst="rect">
            <a:avLst/>
          </a:prstGeom>
          <a:noFill/>
        </p:spPr>
        <p:txBody>
          <a:bodyPr wrap="square">
            <a:spAutoFit/>
          </a:bodyPr>
          <a:lstStyle/>
          <a:p>
            <a:r>
              <a:rPr lang="en-CA" b="1" dirty="0">
                <a:effectLst/>
              </a:rPr>
              <a:t>Numeric:</a:t>
            </a:r>
            <a:r>
              <a:rPr lang="en-CA" dirty="0">
                <a:effectLst/>
              </a:rPr>
              <a:t> Data that are expressed on a numeric scale.</a:t>
            </a:r>
          </a:p>
          <a:p>
            <a:endParaRPr lang="en-CA" dirty="0"/>
          </a:p>
          <a:p>
            <a:r>
              <a:rPr lang="en-CA" b="1" dirty="0">
                <a:effectLst/>
              </a:rPr>
              <a:t>	Continuous:</a:t>
            </a:r>
            <a:r>
              <a:rPr lang="en-CA" dirty="0">
                <a:effectLst/>
              </a:rPr>
              <a:t> Data that can take 	on any value in an interval. 	(Synonyms: interval, float)</a:t>
            </a:r>
          </a:p>
          <a:p>
            <a:endParaRPr lang="en-CA" dirty="0">
              <a:effectLst/>
            </a:endParaRPr>
          </a:p>
          <a:p>
            <a:r>
              <a:rPr lang="en-CA" b="1" dirty="0">
                <a:effectLst/>
              </a:rPr>
              <a:t>	Discrete:</a:t>
            </a:r>
            <a:r>
              <a:rPr lang="en-CA" dirty="0">
                <a:effectLst/>
              </a:rPr>
              <a:t> Data that can take on 	only integer values, such as 	counts. (Synonyms: integer, 	count) </a:t>
            </a:r>
          </a:p>
        </p:txBody>
      </p:sp>
      <p:pic>
        <p:nvPicPr>
          <p:cNvPr id="16" name="Picture 15" descr="A diagram of data flow&#10;&#10;Description automatically generated">
            <a:extLst>
              <a:ext uri="{FF2B5EF4-FFF2-40B4-BE49-F238E27FC236}">
                <a16:creationId xmlns:a16="http://schemas.microsoft.com/office/drawing/2014/main" id="{C132353F-B1FC-3968-2CE9-8F3B3815E09B}"/>
              </a:ext>
            </a:extLst>
          </p:cNvPr>
          <p:cNvPicPr>
            <a:picLocks noChangeAspect="1"/>
          </p:cNvPicPr>
          <p:nvPr/>
        </p:nvPicPr>
        <p:blipFill>
          <a:blip r:embed="rId2"/>
          <a:stretch>
            <a:fillRect/>
          </a:stretch>
        </p:blipFill>
        <p:spPr>
          <a:xfrm>
            <a:off x="5950408" y="579484"/>
            <a:ext cx="5914335" cy="2402068"/>
          </a:xfrm>
          <a:prstGeom prst="rect">
            <a:avLst/>
          </a:prstGeom>
        </p:spPr>
      </p:pic>
      <p:sp>
        <p:nvSpPr>
          <p:cNvPr id="18" name="TextBox 17">
            <a:extLst>
              <a:ext uri="{FF2B5EF4-FFF2-40B4-BE49-F238E27FC236}">
                <a16:creationId xmlns:a16="http://schemas.microsoft.com/office/drawing/2014/main" id="{AFBC165F-15F0-E929-AE57-47E8063CAFC8}"/>
              </a:ext>
            </a:extLst>
          </p:cNvPr>
          <p:cNvSpPr txBox="1"/>
          <p:nvPr/>
        </p:nvSpPr>
        <p:spPr>
          <a:xfrm>
            <a:off x="327257" y="1656773"/>
            <a:ext cx="5398840" cy="4247317"/>
          </a:xfrm>
          <a:prstGeom prst="rect">
            <a:avLst/>
          </a:prstGeom>
          <a:noFill/>
        </p:spPr>
        <p:txBody>
          <a:bodyPr wrap="square">
            <a:spAutoFit/>
          </a:bodyPr>
          <a:lstStyle/>
          <a:p>
            <a:r>
              <a:rPr lang="en-CA" b="1" dirty="0">
                <a:effectLst/>
              </a:rPr>
              <a:t>Categorical:</a:t>
            </a:r>
            <a:r>
              <a:rPr lang="en-CA" dirty="0">
                <a:effectLst/>
              </a:rPr>
              <a:t> Data that can take on only a specific set of values representing a set of possible categories. (Synonyms: </a:t>
            </a:r>
            <a:r>
              <a:rPr lang="en-CA" dirty="0" err="1">
                <a:effectLst/>
              </a:rPr>
              <a:t>enums</a:t>
            </a:r>
            <a:r>
              <a:rPr lang="en-CA" dirty="0">
                <a:effectLst/>
              </a:rPr>
              <a:t>, enumerated, factors, nominal)</a:t>
            </a:r>
          </a:p>
          <a:p>
            <a:endParaRPr lang="en-CA" dirty="0">
              <a:effectLst/>
            </a:endParaRPr>
          </a:p>
          <a:p>
            <a:r>
              <a:rPr lang="en-CA" dirty="0"/>
              <a:t>	</a:t>
            </a:r>
            <a:r>
              <a:rPr lang="en-CA" b="1" dirty="0">
                <a:effectLst/>
              </a:rPr>
              <a:t>Binary:</a:t>
            </a:r>
            <a:r>
              <a:rPr lang="en-CA" dirty="0">
                <a:effectLst/>
              </a:rPr>
              <a:t> A special case of categorical data 	with just two categories of values, e.g., 	0/1, 	true/false. (Synonyms: dichotomous, 	logical, indicator, </a:t>
            </a:r>
            <a:r>
              <a:rPr lang="en-CA" dirty="0" err="1">
                <a:effectLst/>
              </a:rPr>
              <a:t>boolean</a:t>
            </a:r>
            <a:r>
              <a:rPr lang="en-CA" dirty="0">
                <a:effectLst/>
              </a:rPr>
              <a:t>)</a:t>
            </a:r>
          </a:p>
          <a:p>
            <a:endParaRPr lang="en-CA" b="1" dirty="0">
              <a:effectLst/>
            </a:endParaRPr>
          </a:p>
          <a:p>
            <a:r>
              <a:rPr lang="en-CA" b="1" dirty="0"/>
              <a:t>	</a:t>
            </a:r>
            <a:r>
              <a:rPr lang="en-CA" b="1" dirty="0">
                <a:effectLst/>
              </a:rPr>
              <a:t>Ordinal:</a:t>
            </a:r>
            <a:r>
              <a:rPr lang="en-CA" dirty="0">
                <a:effectLst/>
              </a:rPr>
              <a:t> Categorical data that has an 	explicit ordering. (Synonym: ordered factor)</a:t>
            </a:r>
          </a:p>
          <a:p>
            <a:endParaRPr lang="en-CA" dirty="0"/>
          </a:p>
          <a:p>
            <a:r>
              <a:rPr lang="en-CA" b="1" dirty="0">
                <a:effectLst/>
              </a:rPr>
              <a:t>	Nominal:</a:t>
            </a:r>
            <a:r>
              <a:rPr lang="en-CA" dirty="0">
                <a:effectLst/>
              </a:rPr>
              <a:t> represents discrete units and is 	used to label variables without providing any 	quantitative value or rank among categories </a:t>
            </a:r>
          </a:p>
        </p:txBody>
      </p:sp>
      <p:sp>
        <p:nvSpPr>
          <p:cNvPr id="2" name="Footer Placeholder 1">
            <a:extLst>
              <a:ext uri="{FF2B5EF4-FFF2-40B4-BE49-F238E27FC236}">
                <a16:creationId xmlns:a16="http://schemas.microsoft.com/office/drawing/2014/main" id="{37EBCF75-717A-59A7-AFEB-3E3ACA0642A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798837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 Structure</a:t>
            </a:r>
          </a:p>
        </p:txBody>
      </p:sp>
      <p:sp>
        <p:nvSpPr>
          <p:cNvPr id="18" name="TextBox 17">
            <a:extLst>
              <a:ext uri="{FF2B5EF4-FFF2-40B4-BE49-F238E27FC236}">
                <a16:creationId xmlns:a16="http://schemas.microsoft.com/office/drawing/2014/main" id="{AFBC165F-15F0-E929-AE57-47E8063CAFC8}"/>
              </a:ext>
            </a:extLst>
          </p:cNvPr>
          <p:cNvSpPr txBox="1"/>
          <p:nvPr/>
        </p:nvSpPr>
        <p:spPr>
          <a:xfrm>
            <a:off x="327257" y="1656773"/>
            <a:ext cx="4484440" cy="4154984"/>
          </a:xfrm>
          <a:prstGeom prst="rect">
            <a:avLst/>
          </a:prstGeom>
          <a:noFill/>
        </p:spPr>
        <p:txBody>
          <a:bodyPr wrap="square">
            <a:spAutoFit/>
          </a:bodyPr>
          <a:lstStyle/>
          <a:p>
            <a:r>
              <a:rPr lang="en-CA" sz="2400" b="1" dirty="0">
                <a:effectLst/>
              </a:rPr>
              <a:t>Series: </a:t>
            </a:r>
          </a:p>
          <a:p>
            <a:r>
              <a:rPr lang="en-CA" b="0" i="0" u="none" strike="noStrike" dirty="0">
                <a:effectLst/>
              </a:rPr>
              <a:t>A Series is a one-dimensional labeled array capable of holding any data type. It is like a column in a table, ideal for representing one-dimensional data structures like a list of values.</a:t>
            </a:r>
            <a:endParaRPr lang="en-CA" dirty="0">
              <a:effectLst/>
            </a:endParaRPr>
          </a:p>
          <a:p>
            <a:endParaRPr lang="en-CA" dirty="0"/>
          </a:p>
          <a:p>
            <a:endParaRPr lang="en-CA" dirty="0"/>
          </a:p>
          <a:p>
            <a:r>
              <a:rPr lang="en-CA" sz="2400" b="1" dirty="0" err="1">
                <a:effectLst/>
              </a:rPr>
              <a:t>DataFrame</a:t>
            </a:r>
            <a:r>
              <a:rPr lang="en-CA" sz="2400" b="1" dirty="0">
                <a:effectLst/>
              </a:rPr>
              <a:t>: </a:t>
            </a:r>
          </a:p>
          <a:p>
            <a:r>
              <a:rPr lang="en-CA" dirty="0">
                <a:effectLst/>
              </a:rPr>
              <a:t>A two-dimensional labeled data structure with columns of potentially different types You can think of it like a spreadsheet or SQL table.</a:t>
            </a:r>
          </a:p>
          <a:p>
            <a:endParaRPr lang="en-CA" dirty="0"/>
          </a:p>
        </p:txBody>
      </p:sp>
      <p:pic>
        <p:nvPicPr>
          <p:cNvPr id="2" name="Picture 1">
            <a:extLst>
              <a:ext uri="{FF2B5EF4-FFF2-40B4-BE49-F238E27FC236}">
                <a16:creationId xmlns:a16="http://schemas.microsoft.com/office/drawing/2014/main" id="{C61DB47A-AD56-52F8-FD19-999AE7722568}"/>
              </a:ext>
            </a:extLst>
          </p:cNvPr>
          <p:cNvPicPr>
            <a:picLocks noChangeAspect="1"/>
          </p:cNvPicPr>
          <p:nvPr/>
        </p:nvPicPr>
        <p:blipFill rotWithShape="1">
          <a:blip r:embed="rId2"/>
          <a:srcRect b="38323"/>
          <a:stretch/>
        </p:blipFill>
        <p:spPr>
          <a:xfrm>
            <a:off x="5010442" y="1922204"/>
            <a:ext cx="6854301" cy="2758519"/>
          </a:xfrm>
          <a:prstGeom prst="rect">
            <a:avLst/>
          </a:prstGeom>
        </p:spPr>
      </p:pic>
      <p:sp>
        <p:nvSpPr>
          <p:cNvPr id="3" name="Footer Placeholder 2">
            <a:extLst>
              <a:ext uri="{FF2B5EF4-FFF2-40B4-BE49-F238E27FC236}">
                <a16:creationId xmlns:a16="http://schemas.microsoft.com/office/drawing/2014/main" id="{FD6C3918-DBEF-2F03-2727-1FEBA3E9A82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38882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a:t>
            </a:r>
          </a:p>
        </p:txBody>
      </p:sp>
      <p:pic>
        <p:nvPicPr>
          <p:cNvPr id="2" name="Picture 1">
            <a:extLst>
              <a:ext uri="{FF2B5EF4-FFF2-40B4-BE49-F238E27FC236}">
                <a16:creationId xmlns:a16="http://schemas.microsoft.com/office/drawing/2014/main" id="{243954F3-2162-515D-63D7-08BE3ECA135A}"/>
              </a:ext>
            </a:extLst>
          </p:cNvPr>
          <p:cNvPicPr>
            <a:picLocks noChangeAspect="1"/>
          </p:cNvPicPr>
          <p:nvPr/>
        </p:nvPicPr>
        <p:blipFill>
          <a:blip r:embed="rId2"/>
          <a:stretch>
            <a:fillRect/>
          </a:stretch>
        </p:blipFill>
        <p:spPr>
          <a:xfrm>
            <a:off x="1046541" y="1407374"/>
            <a:ext cx="10098918" cy="1764174"/>
          </a:xfrm>
          <a:prstGeom prst="rect">
            <a:avLst/>
          </a:prstGeom>
        </p:spPr>
      </p:pic>
      <p:sp>
        <p:nvSpPr>
          <p:cNvPr id="3" name="TextBox 2">
            <a:extLst>
              <a:ext uri="{FF2B5EF4-FFF2-40B4-BE49-F238E27FC236}">
                <a16:creationId xmlns:a16="http://schemas.microsoft.com/office/drawing/2014/main" id="{41C2164B-77FC-BF15-6908-B47D933B19FD}"/>
              </a:ext>
            </a:extLst>
          </p:cNvPr>
          <p:cNvSpPr txBox="1"/>
          <p:nvPr/>
        </p:nvSpPr>
        <p:spPr>
          <a:xfrm>
            <a:off x="693344" y="3298570"/>
            <a:ext cx="9473782" cy="2805063"/>
          </a:xfrm>
          <a:prstGeom prst="rect">
            <a:avLst/>
          </a:prstGeom>
          <a:noFill/>
        </p:spPr>
        <p:txBody>
          <a:bodyPr wrap="square" rtlCol="0">
            <a:spAutoFit/>
          </a:bodyPr>
          <a:lstStyle/>
          <a:p>
            <a:pPr>
              <a:lnSpc>
                <a:spcPct val="150000"/>
              </a:lnSpc>
            </a:pPr>
            <a:r>
              <a:rPr lang="en-US" sz="2400" dirty="0"/>
              <a:t>- </a:t>
            </a:r>
            <a:r>
              <a:rPr lang="en-US" sz="2400" b="1" dirty="0"/>
              <a:t>Data Collection: </a:t>
            </a:r>
            <a:r>
              <a:rPr lang="en-US" sz="2400" dirty="0"/>
              <a:t>Aggregate and store data</a:t>
            </a:r>
          </a:p>
          <a:p>
            <a:pPr>
              <a:lnSpc>
                <a:spcPct val="150000"/>
              </a:lnSpc>
            </a:pPr>
            <a:r>
              <a:rPr lang="en-US" sz="2400" dirty="0"/>
              <a:t>- </a:t>
            </a:r>
            <a:r>
              <a:rPr lang="en-US" sz="2400" b="1" dirty="0"/>
              <a:t>Data Cleaning: </a:t>
            </a:r>
            <a:r>
              <a:rPr lang="en-US" sz="2400" dirty="0"/>
              <a:t>Data is usable and easily accessible</a:t>
            </a:r>
          </a:p>
          <a:p>
            <a:pPr>
              <a:lnSpc>
                <a:spcPct val="150000"/>
              </a:lnSpc>
            </a:pPr>
            <a:r>
              <a:rPr lang="en-US" sz="2400" dirty="0"/>
              <a:t>- </a:t>
            </a:r>
            <a:r>
              <a:rPr lang="en-US" sz="2400" b="1" dirty="0"/>
              <a:t>Exploratory Data Analysis (EDA): </a:t>
            </a:r>
            <a:r>
              <a:rPr lang="en-US" sz="2400" dirty="0"/>
              <a:t>Look for trends and high-level insights</a:t>
            </a:r>
          </a:p>
          <a:p>
            <a:pPr>
              <a:lnSpc>
                <a:spcPct val="150000"/>
              </a:lnSpc>
            </a:pPr>
            <a:r>
              <a:rPr lang="en-US" sz="2400" dirty="0"/>
              <a:t>- </a:t>
            </a:r>
            <a:r>
              <a:rPr lang="en-US" sz="2400" b="1" dirty="0"/>
              <a:t>Model Building:</a:t>
            </a:r>
            <a:r>
              <a:rPr lang="en-US" sz="2400" dirty="0"/>
              <a:t> Predict outcomes form the analysis </a:t>
            </a:r>
          </a:p>
          <a:p>
            <a:pPr>
              <a:lnSpc>
                <a:spcPct val="150000"/>
              </a:lnSpc>
            </a:pPr>
            <a:r>
              <a:rPr lang="en-US" sz="2400" dirty="0"/>
              <a:t>- </a:t>
            </a:r>
            <a:r>
              <a:rPr lang="en-US" sz="2400" b="1" dirty="0"/>
              <a:t>Model Deployment: </a:t>
            </a:r>
            <a:r>
              <a:rPr lang="en-US" sz="2400" dirty="0"/>
              <a:t>Make the model scalable for the business</a:t>
            </a:r>
          </a:p>
        </p:txBody>
      </p:sp>
      <p:sp>
        <p:nvSpPr>
          <p:cNvPr id="6" name="Footer Placeholder 5">
            <a:extLst>
              <a:ext uri="{FF2B5EF4-FFF2-40B4-BE49-F238E27FC236}">
                <a16:creationId xmlns:a16="http://schemas.microsoft.com/office/drawing/2014/main" id="{E7035B84-13F6-AEC0-30DB-8888F1B3463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1979031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4122</TotalTime>
  <Words>6119</Words>
  <Application>Microsoft Macintosh PowerPoint</Application>
  <PresentationFormat>Widescreen</PresentationFormat>
  <Paragraphs>1199</Paragraphs>
  <Slides>64</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64</vt:i4>
      </vt:variant>
    </vt:vector>
  </HeadingPairs>
  <TitlesOfParts>
    <vt:vector size="74" baseType="lpstr">
      <vt:lpstr>Arial</vt:lpstr>
      <vt:lpstr>Calibri</vt:lpstr>
      <vt:lpstr>Calibri Light</vt:lpstr>
      <vt:lpstr>Cambria Math</vt:lpstr>
      <vt:lpstr>Menlo</vt:lpstr>
      <vt:lpstr>Times New Roman</vt:lpstr>
      <vt:lpstr>Wingdings</vt:lpstr>
      <vt:lpstr>Office Theme</vt:lpstr>
      <vt:lpstr>Equation</vt:lpstr>
      <vt:lpstr>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Mojtaba Ghasemi</dc:creator>
  <cp:lastModifiedBy>Mojtaba Ghasemi</cp:lastModifiedBy>
  <cp:revision>102</cp:revision>
  <dcterms:created xsi:type="dcterms:W3CDTF">2023-12-15T03:34:30Z</dcterms:created>
  <dcterms:modified xsi:type="dcterms:W3CDTF">2025-05-19T07:36:00Z</dcterms:modified>
</cp:coreProperties>
</file>